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78"/>
  </p:notesMasterIdLst>
  <p:sldIdLst>
    <p:sldId id="487" r:id="rId2"/>
    <p:sldId id="553" r:id="rId3"/>
    <p:sldId id="564" r:id="rId4"/>
    <p:sldId id="567" r:id="rId5"/>
    <p:sldId id="563" r:id="rId6"/>
    <p:sldId id="561" r:id="rId7"/>
    <p:sldId id="562" r:id="rId8"/>
    <p:sldId id="566" r:id="rId9"/>
    <p:sldId id="568" r:id="rId10"/>
    <p:sldId id="270" r:id="rId11"/>
    <p:sldId id="592" r:id="rId12"/>
    <p:sldId id="569" r:id="rId13"/>
    <p:sldId id="490" r:id="rId14"/>
    <p:sldId id="489" r:id="rId15"/>
    <p:sldId id="276" r:id="rId16"/>
    <p:sldId id="570" r:id="rId17"/>
    <p:sldId id="493" r:id="rId18"/>
    <p:sldId id="527" r:id="rId19"/>
    <p:sldId id="494" r:id="rId20"/>
    <p:sldId id="556" r:id="rId21"/>
    <p:sldId id="825" r:id="rId22"/>
    <p:sldId id="572" r:id="rId23"/>
    <p:sldId id="593" r:id="rId24"/>
    <p:sldId id="594" r:id="rId25"/>
    <p:sldId id="595" r:id="rId26"/>
    <p:sldId id="596" r:id="rId27"/>
    <p:sldId id="597" r:id="rId28"/>
    <p:sldId id="598" r:id="rId29"/>
    <p:sldId id="599" r:id="rId30"/>
    <p:sldId id="842" r:id="rId31"/>
    <p:sldId id="600" r:id="rId32"/>
    <p:sldId id="601" r:id="rId33"/>
    <p:sldId id="768" r:id="rId34"/>
    <p:sldId id="602" r:id="rId35"/>
    <p:sldId id="603" r:id="rId36"/>
    <p:sldId id="826" r:id="rId37"/>
    <p:sldId id="604" r:id="rId38"/>
    <p:sldId id="605" r:id="rId39"/>
    <p:sldId id="530" r:id="rId40"/>
    <p:sldId id="606" r:id="rId41"/>
    <p:sldId id="573" r:id="rId42"/>
    <p:sldId id="824" r:id="rId43"/>
    <p:sldId id="716" r:id="rId44"/>
    <p:sldId id="717" r:id="rId45"/>
    <p:sldId id="712" r:id="rId46"/>
    <p:sldId id="714" r:id="rId47"/>
    <p:sldId id="580" r:id="rId48"/>
    <p:sldId id="778" r:id="rId49"/>
    <p:sldId id="779" r:id="rId50"/>
    <p:sldId id="780" r:id="rId51"/>
    <p:sldId id="781" r:id="rId52"/>
    <p:sldId id="782" r:id="rId53"/>
    <p:sldId id="783" r:id="rId54"/>
    <p:sldId id="827" r:id="rId55"/>
    <p:sldId id="833" r:id="rId56"/>
    <p:sldId id="811" r:id="rId57"/>
    <p:sldId id="581" r:id="rId58"/>
    <p:sldId id="785" r:id="rId59"/>
    <p:sldId id="786" r:id="rId60"/>
    <p:sldId id="787" r:id="rId61"/>
    <p:sldId id="788" r:id="rId62"/>
    <p:sldId id="789" r:id="rId63"/>
    <p:sldId id="828" r:id="rId64"/>
    <p:sldId id="721" r:id="rId65"/>
    <p:sldId id="709" r:id="rId66"/>
    <p:sldId id="829" r:id="rId67"/>
    <p:sldId id="582" r:id="rId68"/>
    <p:sldId id="710" r:id="rId69"/>
    <p:sldId id="752" r:id="rId70"/>
    <p:sldId id="753" r:id="rId71"/>
    <p:sldId id="754" r:id="rId72"/>
    <p:sldId id="755" r:id="rId73"/>
    <p:sldId id="756" r:id="rId74"/>
    <p:sldId id="812" r:id="rId75"/>
    <p:sldId id="813" r:id="rId76"/>
    <p:sldId id="872" r:id="rId77"/>
    <p:sldId id="845" r:id="rId78"/>
    <p:sldId id="844" r:id="rId79"/>
    <p:sldId id="846" r:id="rId80"/>
    <p:sldId id="847" r:id="rId81"/>
    <p:sldId id="848" r:id="rId82"/>
    <p:sldId id="849" r:id="rId83"/>
    <p:sldId id="850" r:id="rId84"/>
    <p:sldId id="851" r:id="rId85"/>
    <p:sldId id="852" r:id="rId86"/>
    <p:sldId id="853" r:id="rId87"/>
    <p:sldId id="854" r:id="rId88"/>
    <p:sldId id="855" r:id="rId89"/>
    <p:sldId id="856" r:id="rId90"/>
    <p:sldId id="857" r:id="rId91"/>
    <p:sldId id="858" r:id="rId92"/>
    <p:sldId id="859" r:id="rId93"/>
    <p:sldId id="860" r:id="rId94"/>
    <p:sldId id="861" r:id="rId95"/>
    <p:sldId id="862" r:id="rId96"/>
    <p:sldId id="863" r:id="rId97"/>
    <p:sldId id="864" r:id="rId98"/>
    <p:sldId id="865" r:id="rId99"/>
    <p:sldId id="866" r:id="rId100"/>
    <p:sldId id="867" r:id="rId101"/>
    <p:sldId id="868" r:id="rId102"/>
    <p:sldId id="869" r:id="rId103"/>
    <p:sldId id="870" r:id="rId104"/>
    <p:sldId id="584" r:id="rId105"/>
    <p:sldId id="831" r:id="rId106"/>
    <p:sldId id="764" r:id="rId107"/>
    <p:sldId id="765" r:id="rId108"/>
    <p:sldId id="823" r:id="rId109"/>
    <p:sldId id="766" r:id="rId110"/>
    <p:sldId id="830" r:id="rId111"/>
    <p:sldId id="585" r:id="rId112"/>
    <p:sldId id="832" r:id="rId113"/>
    <p:sldId id="586" r:id="rId114"/>
    <p:sldId id="775" r:id="rId115"/>
    <p:sldId id="776" r:id="rId116"/>
    <p:sldId id="790" r:id="rId117"/>
    <p:sldId id="591" r:id="rId118"/>
    <p:sldId id="793" r:id="rId119"/>
    <p:sldId id="792" r:id="rId120"/>
    <p:sldId id="794" r:id="rId121"/>
    <p:sldId id="795" r:id="rId122"/>
    <p:sldId id="796" r:id="rId123"/>
    <p:sldId id="797" r:id="rId124"/>
    <p:sldId id="839" r:id="rId125"/>
    <p:sldId id="810" r:id="rId126"/>
    <p:sldId id="587" r:id="rId127"/>
    <p:sldId id="590" r:id="rId128"/>
    <p:sldId id="767" r:id="rId129"/>
    <p:sldId id="837" r:id="rId130"/>
    <p:sldId id="576" r:id="rId131"/>
    <p:sldId id="732" r:id="rId132"/>
    <p:sldId id="733" r:id="rId133"/>
    <p:sldId id="734" r:id="rId134"/>
    <p:sldId id="665" r:id="rId135"/>
    <p:sldId id="835" r:id="rId136"/>
    <p:sldId id="666" r:id="rId137"/>
    <p:sldId id="667" r:id="rId138"/>
    <p:sldId id="836" r:id="rId139"/>
    <p:sldId id="803" r:id="rId140"/>
    <p:sldId id="769" r:id="rId141"/>
    <p:sldId id="770" r:id="rId142"/>
    <p:sldId id="771" r:id="rId143"/>
    <p:sldId id="772" r:id="rId144"/>
    <p:sldId id="773" r:id="rId145"/>
    <p:sldId id="774" r:id="rId146"/>
    <p:sldId id="668" r:id="rId147"/>
    <p:sldId id="838" r:id="rId148"/>
    <p:sldId id="669" r:id="rId149"/>
    <p:sldId id="711" r:id="rId150"/>
    <p:sldId id="840" r:id="rId151"/>
    <p:sldId id="575" r:id="rId152"/>
    <p:sldId id="834" r:id="rId153"/>
    <p:sldId id="670" r:id="rId154"/>
    <p:sldId id="800" r:id="rId155"/>
    <p:sldId id="801" r:id="rId156"/>
    <p:sldId id="802" r:id="rId157"/>
    <p:sldId id="671" r:id="rId158"/>
    <p:sldId id="672" r:id="rId159"/>
    <p:sldId id="819" r:id="rId160"/>
    <p:sldId id="814" r:id="rId161"/>
    <p:sldId id="815" r:id="rId162"/>
    <p:sldId id="816" r:id="rId163"/>
    <p:sldId id="817" r:id="rId164"/>
    <p:sldId id="818" r:id="rId165"/>
    <p:sldId id="820" r:id="rId166"/>
    <p:sldId id="673" r:id="rId167"/>
    <p:sldId id="808" r:id="rId168"/>
    <p:sldId id="577" r:id="rId169"/>
    <p:sldId id="674" r:id="rId170"/>
    <p:sldId id="497" r:id="rId171"/>
    <p:sldId id="841" r:id="rId172"/>
    <p:sldId id="804" r:id="rId173"/>
    <p:sldId id="805" r:id="rId174"/>
    <p:sldId id="806" r:id="rId175"/>
    <p:sldId id="551" r:id="rId176"/>
    <p:sldId id="488" r:id="rId177"/>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sz="1400" kern="1200">
        <a:solidFill>
          <a:schemeClr val="tx1"/>
        </a:solidFill>
        <a:latin typeface="Arial" panose="020B0604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CC0000"/>
    <a:srgbClr val="FF33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250" autoAdjust="0"/>
    <p:restoredTop sz="94384" autoAdjust="0"/>
  </p:normalViewPr>
  <p:slideViewPr>
    <p:cSldViewPr>
      <p:cViewPr varScale="1">
        <p:scale>
          <a:sx n="70" d="100"/>
          <a:sy n="70" d="100"/>
        </p:scale>
        <p:origin x="912"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66" d="100"/>
        <a:sy n="66" d="100"/>
      </p:scale>
      <p:origin x="0" y="-27738"/>
    </p:cViewPr>
  </p:sorterViewPr>
  <p:notesViewPr>
    <p:cSldViewPr>
      <p:cViewPr varScale="1">
        <p:scale>
          <a:sx n="52" d="100"/>
          <a:sy n="52" d="100"/>
        </p:scale>
        <p:origin x="-28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_rels/viewProps.xml.rels><?xml version="1.0" encoding="UTF-8" standalone="yes"?>
<Relationships xmlns="http://schemas.openxmlformats.org/package/2006/relationships"><Relationship Id="rId3" Type="http://schemas.openxmlformats.org/officeDocument/2006/relationships/slide" Target="slides/slide60.xml"/><Relationship Id="rId7" Type="http://schemas.openxmlformats.org/officeDocument/2006/relationships/slide" Target="slides/slide165.xml"/><Relationship Id="rId2" Type="http://schemas.openxmlformats.org/officeDocument/2006/relationships/slide" Target="slides/slide59.xml"/><Relationship Id="rId1" Type="http://schemas.openxmlformats.org/officeDocument/2006/relationships/slide" Target="slides/slide58.xml"/><Relationship Id="rId6" Type="http://schemas.openxmlformats.org/officeDocument/2006/relationships/slide" Target="slides/slide128.xml"/><Relationship Id="rId5" Type="http://schemas.openxmlformats.org/officeDocument/2006/relationships/slide" Target="slides/slide124.xml"/><Relationship Id="rId4"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Sheet1!$H$1</c:f>
              <c:strCache>
                <c:ptCount val="1"/>
                <c:pt idx="0">
                  <c:v>Cummulative %</c:v>
                </c:pt>
              </c:strCache>
            </c:strRef>
          </c:tx>
          <c:spPr>
            <a:solidFill>
              <a:schemeClr val="accent2"/>
            </a:solidFill>
            <a:ln>
              <a:noFill/>
            </a:ln>
            <a:effectLst/>
          </c:spPr>
          <c:invertIfNegative val="0"/>
          <c:cat>
            <c:numRef>
              <c:f>Sheet1!$G$2:$G$9</c:f>
              <c:numCache>
                <c:formatCode>General</c:formatCode>
                <c:ptCount val="8"/>
                <c:pt idx="0">
                  <c:v>2</c:v>
                </c:pt>
                <c:pt idx="1">
                  <c:v>1</c:v>
                </c:pt>
                <c:pt idx="2">
                  <c:v>4</c:v>
                </c:pt>
                <c:pt idx="3">
                  <c:v>3</c:v>
                </c:pt>
                <c:pt idx="4">
                  <c:v>7</c:v>
                </c:pt>
                <c:pt idx="5">
                  <c:v>0</c:v>
                </c:pt>
                <c:pt idx="6">
                  <c:v>6</c:v>
                </c:pt>
                <c:pt idx="7">
                  <c:v>5</c:v>
                </c:pt>
              </c:numCache>
            </c:numRef>
          </c:cat>
          <c:val>
            <c:numRef>
              <c:f>Sheet1!$H$2:$H$9</c:f>
              <c:numCache>
                <c:formatCode>0.0%</c:formatCode>
                <c:ptCount val="8"/>
                <c:pt idx="0">
                  <c:v>0.54166666666666663</c:v>
                </c:pt>
                <c:pt idx="1">
                  <c:v>0.81666666666666665</c:v>
                </c:pt>
                <c:pt idx="2">
                  <c:v>0.91666666666666663</c:v>
                </c:pt>
                <c:pt idx="3">
                  <c:v>0.98333333333333328</c:v>
                </c:pt>
                <c:pt idx="4">
                  <c:v>0.99166666666666659</c:v>
                </c:pt>
                <c:pt idx="5">
                  <c:v>0.99999999999999989</c:v>
                </c:pt>
                <c:pt idx="6">
                  <c:v>0.99999999999999989</c:v>
                </c:pt>
                <c:pt idx="7">
                  <c:v>0.99999999999999989</c:v>
                </c:pt>
              </c:numCache>
            </c:numRef>
          </c:val>
          <c:extLst>
            <c:ext xmlns:c16="http://schemas.microsoft.com/office/drawing/2014/chart" uri="{C3380CC4-5D6E-409C-BE32-E72D297353CC}">
              <c16:uniqueId val="{00000000-FF43-4F7C-9AAE-99F0F808C88D}"/>
            </c:ext>
          </c:extLst>
        </c:ser>
        <c:dLbls>
          <c:showLegendKey val="0"/>
          <c:showVal val="0"/>
          <c:showCatName val="0"/>
          <c:showSerName val="0"/>
          <c:showPercent val="0"/>
          <c:showBubbleSize val="0"/>
        </c:dLbls>
        <c:gapWidth val="219"/>
        <c:overlap val="-27"/>
        <c:axId val="44033920"/>
        <c:axId val="44035456"/>
        <c:extLst>
          <c:ext xmlns:c15="http://schemas.microsoft.com/office/drawing/2012/chart" uri="{02D57815-91ED-43cb-92C2-25804820EDAC}">
            <c15:filteredBarSeries>
              <c15:ser>
                <c:idx val="0"/>
                <c:order val="0"/>
                <c:tx>
                  <c:strRef>
                    <c:extLst>
                      <c:ext uri="{02D57815-91ED-43cb-92C2-25804820EDAC}">
                        <c15:formulaRef>
                          <c15:sqref>Sheet1!$G$1</c15:sqref>
                        </c15:formulaRef>
                      </c:ext>
                    </c:extLst>
                    <c:strCache>
                      <c:ptCount val="1"/>
                      <c:pt idx="0">
                        <c:v>Slices</c:v>
                      </c:pt>
                    </c:strCache>
                  </c:strRef>
                </c:tx>
                <c:spPr>
                  <a:solidFill>
                    <a:schemeClr val="accent1"/>
                  </a:solidFill>
                  <a:ln>
                    <a:noFill/>
                  </a:ln>
                  <a:effectLst/>
                </c:spPr>
                <c:invertIfNegative val="0"/>
                <c:cat>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cat>
                <c:val>
                  <c:numRef>
                    <c:extLst>
                      <c:ext uri="{02D57815-91ED-43cb-92C2-25804820EDAC}">
                        <c15:formulaRef>
                          <c15:sqref>Sheet1!$G$2:$G$9</c15:sqref>
                        </c15:formulaRef>
                      </c:ext>
                    </c:extLst>
                    <c:numCache>
                      <c:formatCode>General</c:formatCode>
                      <c:ptCount val="8"/>
                      <c:pt idx="0">
                        <c:v>2</c:v>
                      </c:pt>
                      <c:pt idx="1">
                        <c:v>1</c:v>
                      </c:pt>
                      <c:pt idx="2">
                        <c:v>4</c:v>
                      </c:pt>
                      <c:pt idx="3">
                        <c:v>3</c:v>
                      </c:pt>
                      <c:pt idx="4">
                        <c:v>7</c:v>
                      </c:pt>
                      <c:pt idx="5">
                        <c:v>0</c:v>
                      </c:pt>
                      <c:pt idx="6">
                        <c:v>6</c:v>
                      </c:pt>
                      <c:pt idx="7">
                        <c:v>5</c:v>
                      </c:pt>
                    </c:numCache>
                  </c:numRef>
                </c:val>
                <c:extLst>
                  <c:ext xmlns:c16="http://schemas.microsoft.com/office/drawing/2014/chart" uri="{C3380CC4-5D6E-409C-BE32-E72D297353CC}">
                    <c16:uniqueId val="{00000001-FF43-4F7C-9AAE-99F0F808C88D}"/>
                  </c:ext>
                </c:extLst>
              </c15:ser>
            </c15:filteredBarSeries>
          </c:ext>
        </c:extLst>
      </c:barChart>
      <c:catAx>
        <c:axId val="4403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5456"/>
        <c:crosses val="autoZero"/>
        <c:auto val="1"/>
        <c:lblAlgn val="ctr"/>
        <c:lblOffset val="100"/>
        <c:noMultiLvlLbl val="0"/>
      </c:catAx>
      <c:valAx>
        <c:axId val="440354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403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E9DDF9-E675-4DE0-BECC-E183C59FE44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FB1283E7-87E8-4885-83A9-4F11A24F0826}">
      <dgm:prSet custT="1"/>
      <dgm:spPr/>
      <dgm:t>
        <a:bodyPr/>
        <a:lstStyle/>
        <a:p>
          <a:pPr algn="l"/>
          <a:r>
            <a:rPr lang="en-IN" sz="1800" dirty="0"/>
            <a:t>Problem / Need for Change</a:t>
          </a:r>
          <a:endParaRPr lang="en-US" sz="1800" dirty="0"/>
        </a:p>
      </dgm:t>
    </dgm:pt>
    <dgm:pt modelId="{11BE5867-FF27-4A1F-8AED-511DE10E9F54}" type="parTrans" cxnId="{9FE9EBAB-429D-4670-894B-5CA68148A6AF}">
      <dgm:prSet/>
      <dgm:spPr/>
      <dgm:t>
        <a:bodyPr/>
        <a:lstStyle/>
        <a:p>
          <a:endParaRPr lang="en-US" sz="6600"/>
        </a:p>
      </dgm:t>
    </dgm:pt>
    <dgm:pt modelId="{6382CA40-C5D1-4E18-955A-A1DAFC74D5F2}" type="sibTrans" cxnId="{9FE9EBAB-429D-4670-894B-5CA68148A6AF}">
      <dgm:prSet/>
      <dgm:spPr/>
      <dgm:t>
        <a:bodyPr/>
        <a:lstStyle/>
        <a:p>
          <a:endParaRPr lang="en-US" sz="6600"/>
        </a:p>
      </dgm:t>
    </dgm:pt>
    <dgm:pt modelId="{D9BD9AA8-1F5D-46B0-8529-480090ABD9A1}">
      <dgm:prSet custT="1"/>
      <dgm:spPr/>
      <dgm:t>
        <a:bodyPr/>
        <a:lstStyle/>
        <a:p>
          <a:pPr algn="l"/>
          <a:r>
            <a:rPr lang="en-IN" sz="1800" dirty="0"/>
            <a:t>High Level Solution Conceptualization (SOW)</a:t>
          </a:r>
          <a:endParaRPr lang="en-US" sz="1800" dirty="0"/>
        </a:p>
      </dgm:t>
    </dgm:pt>
    <dgm:pt modelId="{0FE1FD78-7122-4056-9047-20D3C4AB5D30}" type="parTrans" cxnId="{AFDC240C-BC18-4D26-A7A2-3379306FF767}">
      <dgm:prSet/>
      <dgm:spPr/>
      <dgm:t>
        <a:bodyPr/>
        <a:lstStyle/>
        <a:p>
          <a:endParaRPr lang="en-US" sz="6600"/>
        </a:p>
      </dgm:t>
    </dgm:pt>
    <dgm:pt modelId="{BB7A21AF-CDC9-44E0-931C-83991DD3EDDB}" type="sibTrans" cxnId="{AFDC240C-BC18-4D26-A7A2-3379306FF767}">
      <dgm:prSet/>
      <dgm:spPr/>
      <dgm:t>
        <a:bodyPr/>
        <a:lstStyle/>
        <a:p>
          <a:endParaRPr lang="en-US" sz="6600"/>
        </a:p>
      </dgm:t>
    </dgm:pt>
    <dgm:pt modelId="{569CB880-C250-4B90-A2E7-A910FF0093F1}">
      <dgm:prSet custT="1"/>
      <dgm:spPr>
        <a:solidFill>
          <a:srgbClr val="00B050"/>
        </a:solidFill>
      </dgm:spPr>
      <dgm:t>
        <a:bodyPr/>
        <a:lstStyle/>
        <a:p>
          <a:pPr algn="l"/>
          <a:r>
            <a:rPr lang="en-IN" sz="1800" dirty="0"/>
            <a:t>Business Case (estimation, approach)</a:t>
          </a:r>
          <a:endParaRPr lang="en-US" sz="1800" dirty="0"/>
        </a:p>
      </dgm:t>
    </dgm:pt>
    <dgm:pt modelId="{EEBC0A28-C7E9-480F-BE4B-5EB654267E9F}" type="parTrans" cxnId="{98F75603-0544-42A9-B612-4CF2692D83F6}">
      <dgm:prSet/>
      <dgm:spPr/>
      <dgm:t>
        <a:bodyPr/>
        <a:lstStyle/>
        <a:p>
          <a:endParaRPr lang="en-US" sz="6600"/>
        </a:p>
      </dgm:t>
    </dgm:pt>
    <dgm:pt modelId="{2A7721B1-6E34-46DE-8C12-545C1C35A410}" type="sibTrans" cxnId="{98F75603-0544-42A9-B612-4CF2692D83F6}">
      <dgm:prSet/>
      <dgm:spPr/>
      <dgm:t>
        <a:bodyPr/>
        <a:lstStyle/>
        <a:p>
          <a:endParaRPr lang="en-US" sz="6600"/>
        </a:p>
      </dgm:t>
    </dgm:pt>
    <dgm:pt modelId="{90C93AA2-1B71-4015-A1C4-9E084654F47E}">
      <dgm:prSet custT="1"/>
      <dgm:spPr/>
      <dgm:t>
        <a:bodyPr/>
        <a:lstStyle/>
        <a:p>
          <a:pPr algn="l"/>
          <a:r>
            <a:rPr lang="en-IN" sz="1800"/>
            <a:t>Proposal</a:t>
          </a:r>
          <a:endParaRPr lang="en-US" sz="1800"/>
        </a:p>
      </dgm:t>
    </dgm:pt>
    <dgm:pt modelId="{E4044BDB-22F8-4422-A8CA-E6DACEE60BCF}" type="parTrans" cxnId="{0D708090-E76E-4CEB-A7AC-85E8D4454A33}">
      <dgm:prSet/>
      <dgm:spPr/>
      <dgm:t>
        <a:bodyPr/>
        <a:lstStyle/>
        <a:p>
          <a:endParaRPr lang="en-US" sz="6600"/>
        </a:p>
      </dgm:t>
    </dgm:pt>
    <dgm:pt modelId="{F1DDFAE7-81E4-4CB6-8A7F-4B4734546DB4}" type="sibTrans" cxnId="{0D708090-E76E-4CEB-A7AC-85E8D4454A33}">
      <dgm:prSet/>
      <dgm:spPr/>
      <dgm:t>
        <a:bodyPr/>
        <a:lstStyle/>
        <a:p>
          <a:endParaRPr lang="en-US" sz="6600"/>
        </a:p>
      </dgm:t>
    </dgm:pt>
    <dgm:pt modelId="{72603DCB-12C9-4336-A6D7-95F77815F353}">
      <dgm:prSet custT="1"/>
      <dgm:spPr/>
      <dgm:t>
        <a:bodyPr/>
        <a:lstStyle/>
        <a:p>
          <a:pPr algn="l"/>
          <a:r>
            <a:rPr lang="en-IN" sz="1800"/>
            <a:t>Agreement</a:t>
          </a:r>
          <a:endParaRPr lang="en-US" sz="1800"/>
        </a:p>
      </dgm:t>
    </dgm:pt>
    <dgm:pt modelId="{7CDE5156-13DF-4065-90AE-6DB4E09FB2F0}" type="parTrans" cxnId="{5F02ECDB-526B-4138-833C-10D7050BC162}">
      <dgm:prSet/>
      <dgm:spPr/>
      <dgm:t>
        <a:bodyPr/>
        <a:lstStyle/>
        <a:p>
          <a:endParaRPr lang="en-US" sz="6600"/>
        </a:p>
      </dgm:t>
    </dgm:pt>
    <dgm:pt modelId="{4954D0D6-AA28-44B9-BDE7-979395539803}" type="sibTrans" cxnId="{5F02ECDB-526B-4138-833C-10D7050BC162}">
      <dgm:prSet/>
      <dgm:spPr/>
      <dgm:t>
        <a:bodyPr/>
        <a:lstStyle/>
        <a:p>
          <a:endParaRPr lang="en-US" sz="6600"/>
        </a:p>
      </dgm:t>
    </dgm:pt>
    <dgm:pt modelId="{8767683A-D4E5-4E6E-8903-B69FB0E80BCD}">
      <dgm:prSet custT="1"/>
      <dgm:spPr>
        <a:solidFill>
          <a:srgbClr val="FFC000"/>
        </a:solidFill>
      </dgm:spPr>
      <dgm:t>
        <a:bodyPr/>
        <a:lstStyle/>
        <a:p>
          <a:pPr algn="l"/>
          <a:r>
            <a:rPr lang="en-IN" sz="1800"/>
            <a:t>Project Charter</a:t>
          </a:r>
          <a:endParaRPr lang="en-US" sz="1800"/>
        </a:p>
      </dgm:t>
    </dgm:pt>
    <dgm:pt modelId="{B24FD677-F55E-43FA-B644-FC7DF42957C3}" type="parTrans" cxnId="{CE974B51-714A-4071-8FD4-814E5E467DE3}">
      <dgm:prSet/>
      <dgm:spPr/>
      <dgm:t>
        <a:bodyPr/>
        <a:lstStyle/>
        <a:p>
          <a:endParaRPr lang="en-US" sz="6600"/>
        </a:p>
      </dgm:t>
    </dgm:pt>
    <dgm:pt modelId="{D1CB6D58-EF8D-40D2-8DD1-8BE496658651}" type="sibTrans" cxnId="{CE974B51-714A-4071-8FD4-814E5E467DE3}">
      <dgm:prSet/>
      <dgm:spPr/>
      <dgm:t>
        <a:bodyPr/>
        <a:lstStyle/>
        <a:p>
          <a:endParaRPr lang="en-US" sz="6600"/>
        </a:p>
      </dgm:t>
    </dgm:pt>
    <dgm:pt modelId="{BDBC359C-D0D8-47B9-A26C-D3A4590866B3}">
      <dgm:prSet custT="1"/>
      <dgm:spPr>
        <a:solidFill>
          <a:srgbClr val="92D050"/>
        </a:solidFill>
      </dgm:spPr>
      <dgm:t>
        <a:bodyPr/>
        <a:lstStyle/>
        <a:p>
          <a:pPr algn="l"/>
          <a:r>
            <a:rPr lang="en-IN" sz="1800" dirty="0"/>
            <a:t>Project Planning (detailing, estimation, scheduling)</a:t>
          </a:r>
          <a:endParaRPr lang="en-US" sz="1800" dirty="0"/>
        </a:p>
      </dgm:t>
    </dgm:pt>
    <dgm:pt modelId="{A2337B29-D8CF-4862-94EA-FCDCA09A7555}" type="parTrans" cxnId="{4D2E76F8-C4D8-4A72-BF43-D6317073F5B5}">
      <dgm:prSet/>
      <dgm:spPr/>
      <dgm:t>
        <a:bodyPr/>
        <a:lstStyle/>
        <a:p>
          <a:endParaRPr lang="en-US" sz="6600"/>
        </a:p>
      </dgm:t>
    </dgm:pt>
    <dgm:pt modelId="{C65297AE-0C34-4F0A-9CEC-A727B1EE64FC}" type="sibTrans" cxnId="{4D2E76F8-C4D8-4A72-BF43-D6317073F5B5}">
      <dgm:prSet/>
      <dgm:spPr/>
      <dgm:t>
        <a:bodyPr/>
        <a:lstStyle/>
        <a:p>
          <a:endParaRPr lang="en-US" sz="6600"/>
        </a:p>
      </dgm:t>
    </dgm:pt>
    <dgm:pt modelId="{BC03C3D6-2D05-4891-B463-855F788004AE}">
      <dgm:prSet custT="1"/>
      <dgm:spPr/>
      <dgm:t>
        <a:bodyPr/>
        <a:lstStyle/>
        <a:p>
          <a:pPr algn="l"/>
          <a:r>
            <a:rPr lang="en-IN" sz="1800"/>
            <a:t>Execution &amp; Project Governance</a:t>
          </a:r>
          <a:endParaRPr lang="en-US" sz="1800"/>
        </a:p>
      </dgm:t>
    </dgm:pt>
    <dgm:pt modelId="{2FDDAF6E-FEB1-46C8-8B6B-CA3F71DA8352}" type="parTrans" cxnId="{45D2F0DE-98EF-454F-BF88-BCE21C50160D}">
      <dgm:prSet/>
      <dgm:spPr/>
      <dgm:t>
        <a:bodyPr/>
        <a:lstStyle/>
        <a:p>
          <a:endParaRPr lang="en-US" sz="6600"/>
        </a:p>
      </dgm:t>
    </dgm:pt>
    <dgm:pt modelId="{9321267B-B1DC-4A23-8CF8-DE6B84200DF4}" type="sibTrans" cxnId="{45D2F0DE-98EF-454F-BF88-BCE21C50160D}">
      <dgm:prSet/>
      <dgm:spPr/>
      <dgm:t>
        <a:bodyPr/>
        <a:lstStyle/>
        <a:p>
          <a:endParaRPr lang="en-US" sz="6600"/>
        </a:p>
      </dgm:t>
    </dgm:pt>
    <dgm:pt modelId="{229ABDEC-76A1-4136-8195-4060C04064DD}">
      <dgm:prSet custT="1"/>
      <dgm:spPr/>
      <dgm:t>
        <a:bodyPr/>
        <a:lstStyle/>
        <a:p>
          <a:pPr algn="l"/>
          <a:r>
            <a:rPr lang="en-IN" sz="1800"/>
            <a:t>Project Closure</a:t>
          </a:r>
          <a:endParaRPr lang="en-US" sz="1800"/>
        </a:p>
      </dgm:t>
    </dgm:pt>
    <dgm:pt modelId="{511CEBC2-19BF-4224-A984-8A56BBE2B923}" type="parTrans" cxnId="{63BDD1C7-EB14-4600-BFBB-AE48EC29EFEF}">
      <dgm:prSet/>
      <dgm:spPr/>
      <dgm:t>
        <a:bodyPr/>
        <a:lstStyle/>
        <a:p>
          <a:endParaRPr lang="en-US" sz="6600"/>
        </a:p>
      </dgm:t>
    </dgm:pt>
    <dgm:pt modelId="{F12F857A-91D6-428E-840C-B01AD2AE45A9}" type="sibTrans" cxnId="{63BDD1C7-EB14-4600-BFBB-AE48EC29EFEF}">
      <dgm:prSet/>
      <dgm:spPr/>
      <dgm:t>
        <a:bodyPr/>
        <a:lstStyle/>
        <a:p>
          <a:endParaRPr lang="en-US" sz="6600"/>
        </a:p>
      </dgm:t>
    </dgm:pt>
    <dgm:pt modelId="{0A12E072-06DF-4E2E-B6A5-5A63A901334B}">
      <dgm:prSet custT="1"/>
      <dgm:spPr/>
      <dgm:t>
        <a:bodyPr/>
        <a:lstStyle/>
        <a:p>
          <a:pPr algn="l"/>
          <a:r>
            <a:rPr lang="en-IN" sz="1800" dirty="0"/>
            <a:t>Benefits Measurement</a:t>
          </a:r>
          <a:endParaRPr lang="en-US" sz="1800" dirty="0"/>
        </a:p>
      </dgm:t>
    </dgm:pt>
    <dgm:pt modelId="{EAD5ABF1-1B36-4FFD-8BE7-6B5B7015FA1D}" type="parTrans" cxnId="{D7080743-1AA5-4458-BBA3-D463B951463C}">
      <dgm:prSet/>
      <dgm:spPr/>
      <dgm:t>
        <a:bodyPr/>
        <a:lstStyle/>
        <a:p>
          <a:endParaRPr lang="en-US" sz="6600"/>
        </a:p>
      </dgm:t>
    </dgm:pt>
    <dgm:pt modelId="{1701C3DF-88F2-4FB6-913A-A6CFCBD7ED79}" type="sibTrans" cxnId="{D7080743-1AA5-4458-BBA3-D463B951463C}">
      <dgm:prSet/>
      <dgm:spPr/>
      <dgm:t>
        <a:bodyPr/>
        <a:lstStyle/>
        <a:p>
          <a:endParaRPr lang="en-US" sz="6600"/>
        </a:p>
      </dgm:t>
    </dgm:pt>
    <dgm:pt modelId="{9F596F2B-4494-47FC-B7E1-80BEF67A4380}" type="pres">
      <dgm:prSet presAssocID="{4DE9DDF9-E675-4DE0-BECC-E183C59FE44E}" presName="Name0" presStyleCnt="0">
        <dgm:presLayoutVars>
          <dgm:dir/>
          <dgm:animLvl val="lvl"/>
          <dgm:resizeHandles val="exact"/>
        </dgm:presLayoutVars>
      </dgm:prSet>
      <dgm:spPr/>
    </dgm:pt>
    <dgm:pt modelId="{00A4CF1A-6580-44E2-B026-EC7D3E6C4618}" type="pres">
      <dgm:prSet presAssocID="{0A12E072-06DF-4E2E-B6A5-5A63A901334B}" presName="boxAndChildren" presStyleCnt="0"/>
      <dgm:spPr/>
    </dgm:pt>
    <dgm:pt modelId="{A61C7210-DA40-482D-9569-306E12C8F1F7}" type="pres">
      <dgm:prSet presAssocID="{0A12E072-06DF-4E2E-B6A5-5A63A901334B}" presName="parentTextBox" presStyleLbl="node1" presStyleIdx="0" presStyleCnt="10"/>
      <dgm:spPr/>
    </dgm:pt>
    <dgm:pt modelId="{DF80669B-7E23-4E7D-A749-4C6BD9973BEE}" type="pres">
      <dgm:prSet presAssocID="{F12F857A-91D6-428E-840C-B01AD2AE45A9}" presName="sp" presStyleCnt="0"/>
      <dgm:spPr/>
    </dgm:pt>
    <dgm:pt modelId="{8F819847-C00A-494D-B645-8AEFA1B7B9D7}" type="pres">
      <dgm:prSet presAssocID="{229ABDEC-76A1-4136-8195-4060C04064DD}" presName="arrowAndChildren" presStyleCnt="0"/>
      <dgm:spPr/>
    </dgm:pt>
    <dgm:pt modelId="{C6FC3EDE-6810-4E79-8A2B-37F4B2E1B6B3}" type="pres">
      <dgm:prSet presAssocID="{229ABDEC-76A1-4136-8195-4060C04064DD}" presName="parentTextArrow" presStyleLbl="node1" presStyleIdx="1" presStyleCnt="10"/>
      <dgm:spPr/>
    </dgm:pt>
    <dgm:pt modelId="{44DD22DB-BEED-472E-AC22-CB3B7842F62B}" type="pres">
      <dgm:prSet presAssocID="{9321267B-B1DC-4A23-8CF8-DE6B84200DF4}" presName="sp" presStyleCnt="0"/>
      <dgm:spPr/>
    </dgm:pt>
    <dgm:pt modelId="{EC074D78-85B2-43D3-A96E-3B8F48D618D1}" type="pres">
      <dgm:prSet presAssocID="{BC03C3D6-2D05-4891-B463-855F788004AE}" presName="arrowAndChildren" presStyleCnt="0"/>
      <dgm:spPr/>
    </dgm:pt>
    <dgm:pt modelId="{A2A5A9D3-1B41-4341-A7D4-006694CD23B1}" type="pres">
      <dgm:prSet presAssocID="{BC03C3D6-2D05-4891-B463-855F788004AE}" presName="parentTextArrow" presStyleLbl="node1" presStyleIdx="2" presStyleCnt="10"/>
      <dgm:spPr/>
    </dgm:pt>
    <dgm:pt modelId="{CD5D0787-A2A8-499F-8F02-E4FF6DC1BD48}" type="pres">
      <dgm:prSet presAssocID="{C65297AE-0C34-4F0A-9CEC-A727B1EE64FC}" presName="sp" presStyleCnt="0"/>
      <dgm:spPr/>
    </dgm:pt>
    <dgm:pt modelId="{F71F3910-7343-4518-A4AB-40A3A9948B0D}" type="pres">
      <dgm:prSet presAssocID="{BDBC359C-D0D8-47B9-A26C-D3A4590866B3}" presName="arrowAndChildren" presStyleCnt="0"/>
      <dgm:spPr/>
    </dgm:pt>
    <dgm:pt modelId="{B7B8176E-5591-4029-8709-D11D9EE1F98A}" type="pres">
      <dgm:prSet presAssocID="{BDBC359C-D0D8-47B9-A26C-D3A4590866B3}" presName="parentTextArrow" presStyleLbl="node1" presStyleIdx="3" presStyleCnt="10"/>
      <dgm:spPr/>
    </dgm:pt>
    <dgm:pt modelId="{670B9A96-E18A-4FCB-A940-EE1586599785}" type="pres">
      <dgm:prSet presAssocID="{D1CB6D58-EF8D-40D2-8DD1-8BE496658651}" presName="sp" presStyleCnt="0"/>
      <dgm:spPr/>
    </dgm:pt>
    <dgm:pt modelId="{AB66EB26-3D1E-4645-AC1F-14C299D672B3}" type="pres">
      <dgm:prSet presAssocID="{8767683A-D4E5-4E6E-8903-B69FB0E80BCD}" presName="arrowAndChildren" presStyleCnt="0"/>
      <dgm:spPr/>
    </dgm:pt>
    <dgm:pt modelId="{445A9131-3930-405D-8660-DA08A4B6B123}" type="pres">
      <dgm:prSet presAssocID="{8767683A-D4E5-4E6E-8903-B69FB0E80BCD}" presName="parentTextArrow" presStyleLbl="node1" presStyleIdx="4" presStyleCnt="10"/>
      <dgm:spPr/>
    </dgm:pt>
    <dgm:pt modelId="{CD6D2B5A-AF8C-4A8E-8DBF-AB3728E6F9D4}" type="pres">
      <dgm:prSet presAssocID="{4954D0D6-AA28-44B9-BDE7-979395539803}" presName="sp" presStyleCnt="0"/>
      <dgm:spPr/>
    </dgm:pt>
    <dgm:pt modelId="{CFC66BE1-5F62-41D3-A4A8-1895269CA3D1}" type="pres">
      <dgm:prSet presAssocID="{72603DCB-12C9-4336-A6D7-95F77815F353}" presName="arrowAndChildren" presStyleCnt="0"/>
      <dgm:spPr/>
    </dgm:pt>
    <dgm:pt modelId="{26F54826-0381-46B0-8F9B-977F6FE876B7}" type="pres">
      <dgm:prSet presAssocID="{72603DCB-12C9-4336-A6D7-95F77815F353}" presName="parentTextArrow" presStyleLbl="node1" presStyleIdx="5" presStyleCnt="10"/>
      <dgm:spPr/>
    </dgm:pt>
    <dgm:pt modelId="{A7F3E66F-15E7-4030-9648-A6E9045EF616}" type="pres">
      <dgm:prSet presAssocID="{F1DDFAE7-81E4-4CB6-8A7F-4B4734546DB4}" presName="sp" presStyleCnt="0"/>
      <dgm:spPr/>
    </dgm:pt>
    <dgm:pt modelId="{6C09F6AF-1D4F-4FE0-8BFE-A9AFCB6F8244}" type="pres">
      <dgm:prSet presAssocID="{90C93AA2-1B71-4015-A1C4-9E084654F47E}" presName="arrowAndChildren" presStyleCnt="0"/>
      <dgm:spPr/>
    </dgm:pt>
    <dgm:pt modelId="{E567DBB2-6CAA-4D40-8063-1579D527991C}" type="pres">
      <dgm:prSet presAssocID="{90C93AA2-1B71-4015-A1C4-9E084654F47E}" presName="parentTextArrow" presStyleLbl="node1" presStyleIdx="6" presStyleCnt="10"/>
      <dgm:spPr/>
    </dgm:pt>
    <dgm:pt modelId="{9C037FD4-F6D7-4F81-AF7D-CE8E37555512}" type="pres">
      <dgm:prSet presAssocID="{2A7721B1-6E34-46DE-8C12-545C1C35A410}" presName="sp" presStyleCnt="0"/>
      <dgm:spPr/>
    </dgm:pt>
    <dgm:pt modelId="{90D7713F-C3E8-4053-860F-27A98046CD3D}" type="pres">
      <dgm:prSet presAssocID="{569CB880-C250-4B90-A2E7-A910FF0093F1}" presName="arrowAndChildren" presStyleCnt="0"/>
      <dgm:spPr/>
    </dgm:pt>
    <dgm:pt modelId="{8DA0A99D-4EAA-4DC1-936C-6A691DE4FFA7}" type="pres">
      <dgm:prSet presAssocID="{569CB880-C250-4B90-A2E7-A910FF0093F1}" presName="parentTextArrow" presStyleLbl="node1" presStyleIdx="7" presStyleCnt="10"/>
      <dgm:spPr/>
    </dgm:pt>
    <dgm:pt modelId="{16F54D74-65EE-464C-9233-C7A90AAE2EDC}" type="pres">
      <dgm:prSet presAssocID="{BB7A21AF-CDC9-44E0-931C-83991DD3EDDB}" presName="sp" presStyleCnt="0"/>
      <dgm:spPr/>
    </dgm:pt>
    <dgm:pt modelId="{05606066-524D-41CD-B101-BE459EE5B1AD}" type="pres">
      <dgm:prSet presAssocID="{D9BD9AA8-1F5D-46B0-8529-480090ABD9A1}" presName="arrowAndChildren" presStyleCnt="0"/>
      <dgm:spPr/>
    </dgm:pt>
    <dgm:pt modelId="{EFA0510E-B938-4691-81E5-A43A5E2BECCF}" type="pres">
      <dgm:prSet presAssocID="{D9BD9AA8-1F5D-46B0-8529-480090ABD9A1}" presName="parentTextArrow" presStyleLbl="node1" presStyleIdx="8" presStyleCnt="10"/>
      <dgm:spPr/>
    </dgm:pt>
    <dgm:pt modelId="{0417C935-A51B-4CAA-B6DA-E1611E612574}" type="pres">
      <dgm:prSet presAssocID="{6382CA40-C5D1-4E18-955A-A1DAFC74D5F2}" presName="sp" presStyleCnt="0"/>
      <dgm:spPr/>
    </dgm:pt>
    <dgm:pt modelId="{0F46F264-7DBF-4320-A547-E966D655FDD6}" type="pres">
      <dgm:prSet presAssocID="{FB1283E7-87E8-4885-83A9-4F11A24F0826}" presName="arrowAndChildren" presStyleCnt="0"/>
      <dgm:spPr/>
    </dgm:pt>
    <dgm:pt modelId="{439CDEB4-C68A-4D0E-B9D7-201E424FBAE5}" type="pres">
      <dgm:prSet presAssocID="{FB1283E7-87E8-4885-83A9-4F11A24F0826}" presName="parentTextArrow" presStyleLbl="node1" presStyleIdx="9" presStyleCnt="10"/>
      <dgm:spPr/>
    </dgm:pt>
  </dgm:ptLst>
  <dgm:cxnLst>
    <dgm:cxn modelId="{4D2E76F8-C4D8-4A72-BF43-D6317073F5B5}" srcId="{4DE9DDF9-E675-4DE0-BECC-E183C59FE44E}" destId="{BDBC359C-D0D8-47B9-A26C-D3A4590866B3}" srcOrd="6" destOrd="0" parTransId="{A2337B29-D8CF-4862-94EA-FCDCA09A7555}" sibTransId="{C65297AE-0C34-4F0A-9CEC-A727B1EE64FC}"/>
    <dgm:cxn modelId="{0D708090-E76E-4CEB-A7AC-85E8D4454A33}" srcId="{4DE9DDF9-E675-4DE0-BECC-E183C59FE44E}" destId="{90C93AA2-1B71-4015-A1C4-9E084654F47E}" srcOrd="3" destOrd="0" parTransId="{E4044BDB-22F8-4422-A8CA-E6DACEE60BCF}" sibTransId="{F1DDFAE7-81E4-4CB6-8A7F-4B4734546DB4}"/>
    <dgm:cxn modelId="{12347A1A-0FEC-49B0-9032-7E569FF7666F}" type="presOf" srcId="{8767683A-D4E5-4E6E-8903-B69FB0E80BCD}" destId="{445A9131-3930-405D-8660-DA08A4B6B123}" srcOrd="0" destOrd="0" presId="urn:microsoft.com/office/officeart/2005/8/layout/process4"/>
    <dgm:cxn modelId="{67C7ADBD-0772-46CA-8D9B-E961947DB04C}" type="presOf" srcId="{4DE9DDF9-E675-4DE0-BECC-E183C59FE44E}" destId="{9F596F2B-4494-47FC-B7E1-80BEF67A4380}" srcOrd="0" destOrd="0" presId="urn:microsoft.com/office/officeart/2005/8/layout/process4"/>
    <dgm:cxn modelId="{AFDC240C-BC18-4D26-A7A2-3379306FF767}" srcId="{4DE9DDF9-E675-4DE0-BECC-E183C59FE44E}" destId="{D9BD9AA8-1F5D-46B0-8529-480090ABD9A1}" srcOrd="1" destOrd="0" parTransId="{0FE1FD78-7122-4056-9047-20D3C4AB5D30}" sibTransId="{BB7A21AF-CDC9-44E0-931C-83991DD3EDDB}"/>
    <dgm:cxn modelId="{F225058B-1E79-48B9-B62B-E9ADC7CD0489}" type="presOf" srcId="{D9BD9AA8-1F5D-46B0-8529-480090ABD9A1}" destId="{EFA0510E-B938-4691-81E5-A43A5E2BECCF}" srcOrd="0" destOrd="0" presId="urn:microsoft.com/office/officeart/2005/8/layout/process4"/>
    <dgm:cxn modelId="{98C95871-CCA3-49BF-B91B-FC8D430A5DF0}" type="presOf" srcId="{BC03C3D6-2D05-4891-B463-855F788004AE}" destId="{A2A5A9D3-1B41-4341-A7D4-006694CD23B1}" srcOrd="0" destOrd="0" presId="urn:microsoft.com/office/officeart/2005/8/layout/process4"/>
    <dgm:cxn modelId="{9FE9EBAB-429D-4670-894B-5CA68148A6AF}" srcId="{4DE9DDF9-E675-4DE0-BECC-E183C59FE44E}" destId="{FB1283E7-87E8-4885-83A9-4F11A24F0826}" srcOrd="0" destOrd="0" parTransId="{11BE5867-FF27-4A1F-8AED-511DE10E9F54}" sibTransId="{6382CA40-C5D1-4E18-955A-A1DAFC74D5F2}"/>
    <dgm:cxn modelId="{5959C00D-09DF-457C-A5C2-8B5E49CCCFEB}" type="presOf" srcId="{0A12E072-06DF-4E2E-B6A5-5A63A901334B}" destId="{A61C7210-DA40-482D-9569-306E12C8F1F7}" srcOrd="0" destOrd="0" presId="urn:microsoft.com/office/officeart/2005/8/layout/process4"/>
    <dgm:cxn modelId="{278E375D-7D9B-4AEC-82AD-824815E16AD8}" type="presOf" srcId="{BDBC359C-D0D8-47B9-A26C-D3A4590866B3}" destId="{B7B8176E-5591-4029-8709-D11D9EE1F98A}" srcOrd="0" destOrd="0" presId="urn:microsoft.com/office/officeart/2005/8/layout/process4"/>
    <dgm:cxn modelId="{98F75603-0544-42A9-B612-4CF2692D83F6}" srcId="{4DE9DDF9-E675-4DE0-BECC-E183C59FE44E}" destId="{569CB880-C250-4B90-A2E7-A910FF0093F1}" srcOrd="2" destOrd="0" parTransId="{EEBC0A28-C7E9-480F-BE4B-5EB654267E9F}" sibTransId="{2A7721B1-6E34-46DE-8C12-545C1C35A410}"/>
    <dgm:cxn modelId="{CA959492-3719-43E3-A92F-C948790F57F7}" type="presOf" srcId="{229ABDEC-76A1-4136-8195-4060C04064DD}" destId="{C6FC3EDE-6810-4E79-8A2B-37F4B2E1B6B3}" srcOrd="0" destOrd="0" presId="urn:microsoft.com/office/officeart/2005/8/layout/process4"/>
    <dgm:cxn modelId="{A9ACF758-A0E0-44FF-AE1C-06F1CDAB45C8}" type="presOf" srcId="{FB1283E7-87E8-4885-83A9-4F11A24F0826}" destId="{439CDEB4-C68A-4D0E-B9D7-201E424FBAE5}" srcOrd="0" destOrd="0" presId="urn:microsoft.com/office/officeart/2005/8/layout/process4"/>
    <dgm:cxn modelId="{CE974B51-714A-4071-8FD4-814E5E467DE3}" srcId="{4DE9DDF9-E675-4DE0-BECC-E183C59FE44E}" destId="{8767683A-D4E5-4E6E-8903-B69FB0E80BCD}" srcOrd="5" destOrd="0" parTransId="{B24FD677-F55E-43FA-B644-FC7DF42957C3}" sibTransId="{D1CB6D58-EF8D-40D2-8DD1-8BE496658651}"/>
    <dgm:cxn modelId="{0971AC25-998C-4092-B09A-39E954D24B59}" type="presOf" srcId="{569CB880-C250-4B90-A2E7-A910FF0093F1}" destId="{8DA0A99D-4EAA-4DC1-936C-6A691DE4FFA7}" srcOrd="0" destOrd="0" presId="urn:microsoft.com/office/officeart/2005/8/layout/process4"/>
    <dgm:cxn modelId="{5F02ECDB-526B-4138-833C-10D7050BC162}" srcId="{4DE9DDF9-E675-4DE0-BECC-E183C59FE44E}" destId="{72603DCB-12C9-4336-A6D7-95F77815F353}" srcOrd="4" destOrd="0" parTransId="{7CDE5156-13DF-4065-90AE-6DB4E09FB2F0}" sibTransId="{4954D0D6-AA28-44B9-BDE7-979395539803}"/>
    <dgm:cxn modelId="{39EF3E99-22FD-43EA-93FE-7EADE2620266}" type="presOf" srcId="{90C93AA2-1B71-4015-A1C4-9E084654F47E}" destId="{E567DBB2-6CAA-4D40-8063-1579D527991C}" srcOrd="0" destOrd="0" presId="urn:microsoft.com/office/officeart/2005/8/layout/process4"/>
    <dgm:cxn modelId="{63BDD1C7-EB14-4600-BFBB-AE48EC29EFEF}" srcId="{4DE9DDF9-E675-4DE0-BECC-E183C59FE44E}" destId="{229ABDEC-76A1-4136-8195-4060C04064DD}" srcOrd="8" destOrd="0" parTransId="{511CEBC2-19BF-4224-A984-8A56BBE2B923}" sibTransId="{F12F857A-91D6-428E-840C-B01AD2AE45A9}"/>
    <dgm:cxn modelId="{45D2F0DE-98EF-454F-BF88-BCE21C50160D}" srcId="{4DE9DDF9-E675-4DE0-BECC-E183C59FE44E}" destId="{BC03C3D6-2D05-4891-B463-855F788004AE}" srcOrd="7" destOrd="0" parTransId="{2FDDAF6E-FEB1-46C8-8B6B-CA3F71DA8352}" sibTransId="{9321267B-B1DC-4A23-8CF8-DE6B84200DF4}"/>
    <dgm:cxn modelId="{D7080743-1AA5-4458-BBA3-D463B951463C}" srcId="{4DE9DDF9-E675-4DE0-BECC-E183C59FE44E}" destId="{0A12E072-06DF-4E2E-B6A5-5A63A901334B}" srcOrd="9" destOrd="0" parTransId="{EAD5ABF1-1B36-4FFD-8BE7-6B5B7015FA1D}" sibTransId="{1701C3DF-88F2-4FB6-913A-A6CFCBD7ED79}"/>
    <dgm:cxn modelId="{2A3C7B35-46F6-4291-AE5D-7A22D9500753}" type="presOf" srcId="{72603DCB-12C9-4336-A6D7-95F77815F353}" destId="{26F54826-0381-46B0-8F9B-977F6FE876B7}" srcOrd="0" destOrd="0" presId="urn:microsoft.com/office/officeart/2005/8/layout/process4"/>
    <dgm:cxn modelId="{EC67C032-FC7C-4BCE-AF56-B551D9ACA2F7}" type="presParOf" srcId="{9F596F2B-4494-47FC-B7E1-80BEF67A4380}" destId="{00A4CF1A-6580-44E2-B026-EC7D3E6C4618}" srcOrd="0" destOrd="0" presId="urn:microsoft.com/office/officeart/2005/8/layout/process4"/>
    <dgm:cxn modelId="{8E7554C3-5B71-4031-83E4-01A87387468C}" type="presParOf" srcId="{00A4CF1A-6580-44E2-B026-EC7D3E6C4618}" destId="{A61C7210-DA40-482D-9569-306E12C8F1F7}" srcOrd="0" destOrd="0" presId="urn:microsoft.com/office/officeart/2005/8/layout/process4"/>
    <dgm:cxn modelId="{3A303722-C20B-4DEF-9A97-EDC2154D089E}" type="presParOf" srcId="{9F596F2B-4494-47FC-B7E1-80BEF67A4380}" destId="{DF80669B-7E23-4E7D-A749-4C6BD9973BEE}" srcOrd="1" destOrd="0" presId="urn:microsoft.com/office/officeart/2005/8/layout/process4"/>
    <dgm:cxn modelId="{EF43539A-F90C-4E97-BC29-82D7E45622E2}" type="presParOf" srcId="{9F596F2B-4494-47FC-B7E1-80BEF67A4380}" destId="{8F819847-C00A-494D-B645-8AEFA1B7B9D7}" srcOrd="2" destOrd="0" presId="urn:microsoft.com/office/officeart/2005/8/layout/process4"/>
    <dgm:cxn modelId="{51AA22A4-1962-4831-8DC5-B217E52B12FA}" type="presParOf" srcId="{8F819847-C00A-494D-B645-8AEFA1B7B9D7}" destId="{C6FC3EDE-6810-4E79-8A2B-37F4B2E1B6B3}" srcOrd="0" destOrd="0" presId="urn:microsoft.com/office/officeart/2005/8/layout/process4"/>
    <dgm:cxn modelId="{0E7570E0-2A14-451C-9997-308D0BBA24A2}" type="presParOf" srcId="{9F596F2B-4494-47FC-B7E1-80BEF67A4380}" destId="{44DD22DB-BEED-472E-AC22-CB3B7842F62B}" srcOrd="3" destOrd="0" presId="urn:microsoft.com/office/officeart/2005/8/layout/process4"/>
    <dgm:cxn modelId="{12A08653-E8E8-45C5-BB89-9241ED3F6F27}" type="presParOf" srcId="{9F596F2B-4494-47FC-B7E1-80BEF67A4380}" destId="{EC074D78-85B2-43D3-A96E-3B8F48D618D1}" srcOrd="4" destOrd="0" presId="urn:microsoft.com/office/officeart/2005/8/layout/process4"/>
    <dgm:cxn modelId="{9DD276B7-8F01-4E84-AA1C-31C8F25DC71A}" type="presParOf" srcId="{EC074D78-85B2-43D3-A96E-3B8F48D618D1}" destId="{A2A5A9D3-1B41-4341-A7D4-006694CD23B1}" srcOrd="0" destOrd="0" presId="urn:microsoft.com/office/officeart/2005/8/layout/process4"/>
    <dgm:cxn modelId="{66D209E2-A8E4-4912-A5BE-4D3F28A32F24}" type="presParOf" srcId="{9F596F2B-4494-47FC-B7E1-80BEF67A4380}" destId="{CD5D0787-A2A8-499F-8F02-E4FF6DC1BD48}" srcOrd="5" destOrd="0" presId="urn:microsoft.com/office/officeart/2005/8/layout/process4"/>
    <dgm:cxn modelId="{D90F61C5-A1E5-4345-9D1B-23DC5379320E}" type="presParOf" srcId="{9F596F2B-4494-47FC-B7E1-80BEF67A4380}" destId="{F71F3910-7343-4518-A4AB-40A3A9948B0D}" srcOrd="6" destOrd="0" presId="urn:microsoft.com/office/officeart/2005/8/layout/process4"/>
    <dgm:cxn modelId="{7EF4DF45-CEA8-4E95-B3D0-DBF23C7D7404}" type="presParOf" srcId="{F71F3910-7343-4518-A4AB-40A3A9948B0D}" destId="{B7B8176E-5591-4029-8709-D11D9EE1F98A}" srcOrd="0" destOrd="0" presId="urn:microsoft.com/office/officeart/2005/8/layout/process4"/>
    <dgm:cxn modelId="{59036F35-D702-4B20-BFC5-B20B54F65053}" type="presParOf" srcId="{9F596F2B-4494-47FC-B7E1-80BEF67A4380}" destId="{670B9A96-E18A-4FCB-A940-EE1586599785}" srcOrd="7" destOrd="0" presId="urn:microsoft.com/office/officeart/2005/8/layout/process4"/>
    <dgm:cxn modelId="{65FB28AE-44CF-4502-AEB3-59B676752231}" type="presParOf" srcId="{9F596F2B-4494-47FC-B7E1-80BEF67A4380}" destId="{AB66EB26-3D1E-4645-AC1F-14C299D672B3}" srcOrd="8" destOrd="0" presId="urn:microsoft.com/office/officeart/2005/8/layout/process4"/>
    <dgm:cxn modelId="{21625A61-D8B6-49C4-ADEF-9A215FF2A39E}" type="presParOf" srcId="{AB66EB26-3D1E-4645-AC1F-14C299D672B3}" destId="{445A9131-3930-405D-8660-DA08A4B6B123}" srcOrd="0" destOrd="0" presId="urn:microsoft.com/office/officeart/2005/8/layout/process4"/>
    <dgm:cxn modelId="{B5E051B8-694E-4AD5-8C2E-0D2117C9CE94}" type="presParOf" srcId="{9F596F2B-4494-47FC-B7E1-80BEF67A4380}" destId="{CD6D2B5A-AF8C-4A8E-8DBF-AB3728E6F9D4}" srcOrd="9" destOrd="0" presId="urn:microsoft.com/office/officeart/2005/8/layout/process4"/>
    <dgm:cxn modelId="{02C3C886-64CD-4290-AD20-D9A57AE46A8B}" type="presParOf" srcId="{9F596F2B-4494-47FC-B7E1-80BEF67A4380}" destId="{CFC66BE1-5F62-41D3-A4A8-1895269CA3D1}" srcOrd="10" destOrd="0" presId="urn:microsoft.com/office/officeart/2005/8/layout/process4"/>
    <dgm:cxn modelId="{16D7432D-928F-4516-AC22-F48B274633A2}" type="presParOf" srcId="{CFC66BE1-5F62-41D3-A4A8-1895269CA3D1}" destId="{26F54826-0381-46B0-8F9B-977F6FE876B7}" srcOrd="0" destOrd="0" presId="urn:microsoft.com/office/officeart/2005/8/layout/process4"/>
    <dgm:cxn modelId="{0A4930C0-BBE5-4209-B507-4B58C2B7E067}" type="presParOf" srcId="{9F596F2B-4494-47FC-B7E1-80BEF67A4380}" destId="{A7F3E66F-15E7-4030-9648-A6E9045EF616}" srcOrd="11" destOrd="0" presId="urn:microsoft.com/office/officeart/2005/8/layout/process4"/>
    <dgm:cxn modelId="{EFB6AA65-0D13-448B-B959-98F52151D442}" type="presParOf" srcId="{9F596F2B-4494-47FC-B7E1-80BEF67A4380}" destId="{6C09F6AF-1D4F-4FE0-8BFE-A9AFCB6F8244}" srcOrd="12" destOrd="0" presId="urn:microsoft.com/office/officeart/2005/8/layout/process4"/>
    <dgm:cxn modelId="{98811DB3-5822-4199-B568-112B5AD3FCE6}" type="presParOf" srcId="{6C09F6AF-1D4F-4FE0-8BFE-A9AFCB6F8244}" destId="{E567DBB2-6CAA-4D40-8063-1579D527991C}" srcOrd="0" destOrd="0" presId="urn:microsoft.com/office/officeart/2005/8/layout/process4"/>
    <dgm:cxn modelId="{F3E98D76-15E9-4C8B-BE04-E7941C70FD5D}" type="presParOf" srcId="{9F596F2B-4494-47FC-B7E1-80BEF67A4380}" destId="{9C037FD4-F6D7-4F81-AF7D-CE8E37555512}" srcOrd="13" destOrd="0" presId="urn:microsoft.com/office/officeart/2005/8/layout/process4"/>
    <dgm:cxn modelId="{A484D350-24BF-432C-B186-3A0E0B6CA331}" type="presParOf" srcId="{9F596F2B-4494-47FC-B7E1-80BEF67A4380}" destId="{90D7713F-C3E8-4053-860F-27A98046CD3D}" srcOrd="14" destOrd="0" presId="urn:microsoft.com/office/officeart/2005/8/layout/process4"/>
    <dgm:cxn modelId="{020FE328-DD4B-4906-B981-7ED613FDA310}" type="presParOf" srcId="{90D7713F-C3E8-4053-860F-27A98046CD3D}" destId="{8DA0A99D-4EAA-4DC1-936C-6A691DE4FFA7}" srcOrd="0" destOrd="0" presId="urn:microsoft.com/office/officeart/2005/8/layout/process4"/>
    <dgm:cxn modelId="{592911E6-40D5-4C51-9A9E-BF997D542EBD}" type="presParOf" srcId="{9F596F2B-4494-47FC-B7E1-80BEF67A4380}" destId="{16F54D74-65EE-464C-9233-C7A90AAE2EDC}" srcOrd="15" destOrd="0" presId="urn:microsoft.com/office/officeart/2005/8/layout/process4"/>
    <dgm:cxn modelId="{6C5C6A13-6053-4806-BD32-165040DDE710}" type="presParOf" srcId="{9F596F2B-4494-47FC-B7E1-80BEF67A4380}" destId="{05606066-524D-41CD-B101-BE459EE5B1AD}" srcOrd="16" destOrd="0" presId="urn:microsoft.com/office/officeart/2005/8/layout/process4"/>
    <dgm:cxn modelId="{6E0155C4-9BCB-409E-A961-78BE8476EDF1}" type="presParOf" srcId="{05606066-524D-41CD-B101-BE459EE5B1AD}" destId="{EFA0510E-B938-4691-81E5-A43A5E2BECCF}" srcOrd="0" destOrd="0" presId="urn:microsoft.com/office/officeart/2005/8/layout/process4"/>
    <dgm:cxn modelId="{9D8BD1EF-3A42-459A-B743-E4D83FD67A7C}" type="presParOf" srcId="{9F596F2B-4494-47FC-B7E1-80BEF67A4380}" destId="{0417C935-A51B-4CAA-B6DA-E1611E612574}" srcOrd="17" destOrd="0" presId="urn:microsoft.com/office/officeart/2005/8/layout/process4"/>
    <dgm:cxn modelId="{C7FFEBCC-80E4-416E-81FC-F004F4172E7A}" type="presParOf" srcId="{9F596F2B-4494-47FC-B7E1-80BEF67A4380}" destId="{0F46F264-7DBF-4320-A547-E966D655FDD6}" srcOrd="18" destOrd="0" presId="urn:microsoft.com/office/officeart/2005/8/layout/process4"/>
    <dgm:cxn modelId="{C25A987B-17E3-43A8-AEF7-89DA6B88FD3D}" type="presParOf" srcId="{0F46F264-7DBF-4320-A547-E966D655FDD6}" destId="{439CDEB4-C68A-4D0E-B9D7-201E424FBAE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E9DDF9-E675-4DE0-BECC-E183C59FE44E}"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810F5E0F-40D5-43D7-B890-A4DA2C9884C6}">
      <dgm:prSet/>
      <dgm:spPr/>
      <dgm:t>
        <a:bodyPr/>
        <a:lstStyle/>
        <a:p>
          <a:r>
            <a:rPr lang="en-US" dirty="0"/>
            <a:t>Initiation</a:t>
          </a:r>
        </a:p>
      </dgm:t>
    </dgm:pt>
    <dgm:pt modelId="{99EF0081-4ECF-4C4C-8453-B3C1370342EC}" type="parTrans" cxnId="{6BEB1BD5-3A14-4134-A230-0C321B8D2B41}">
      <dgm:prSet/>
      <dgm:spPr/>
      <dgm:t>
        <a:bodyPr/>
        <a:lstStyle/>
        <a:p>
          <a:endParaRPr lang="en-US"/>
        </a:p>
      </dgm:t>
    </dgm:pt>
    <dgm:pt modelId="{B551EB68-7860-4143-9650-9F2E02C267C0}" type="sibTrans" cxnId="{6BEB1BD5-3A14-4134-A230-0C321B8D2B41}">
      <dgm:prSet/>
      <dgm:spPr/>
      <dgm:t>
        <a:bodyPr/>
        <a:lstStyle/>
        <a:p>
          <a:endParaRPr lang="en-US"/>
        </a:p>
      </dgm:t>
    </dgm:pt>
    <dgm:pt modelId="{E8F3ACF6-3D60-4B2E-A317-FCB184F2EC97}">
      <dgm:prSet/>
      <dgm:spPr/>
      <dgm:t>
        <a:bodyPr/>
        <a:lstStyle/>
        <a:p>
          <a:r>
            <a:rPr lang="en-US" dirty="0"/>
            <a:t>Monitor &amp; Controlling</a:t>
          </a:r>
        </a:p>
      </dgm:t>
    </dgm:pt>
    <dgm:pt modelId="{232A40D8-4A1D-4879-9F50-4626F665C36F}" type="parTrans" cxnId="{8CE925EA-A00D-4D45-805D-4408D38357B9}">
      <dgm:prSet/>
      <dgm:spPr/>
      <dgm:t>
        <a:bodyPr/>
        <a:lstStyle/>
        <a:p>
          <a:endParaRPr lang="en-US"/>
        </a:p>
      </dgm:t>
    </dgm:pt>
    <dgm:pt modelId="{DE2DBA41-535E-40A5-A902-76F43D55535D}" type="sibTrans" cxnId="{8CE925EA-A00D-4D45-805D-4408D38357B9}">
      <dgm:prSet/>
      <dgm:spPr/>
      <dgm:t>
        <a:bodyPr/>
        <a:lstStyle/>
        <a:p>
          <a:endParaRPr lang="en-US"/>
        </a:p>
      </dgm:t>
    </dgm:pt>
    <dgm:pt modelId="{E0318F85-3F29-491F-9885-6FDED671E81C}">
      <dgm:prSet/>
      <dgm:spPr/>
      <dgm:t>
        <a:bodyPr/>
        <a:lstStyle/>
        <a:p>
          <a:r>
            <a:rPr lang="en-US" dirty="0"/>
            <a:t>Execution</a:t>
          </a:r>
        </a:p>
      </dgm:t>
    </dgm:pt>
    <dgm:pt modelId="{C1960B32-2858-4AD4-B7E6-75A1FB9E036C}" type="parTrans" cxnId="{0DC4C8AE-A4BF-43F8-8FED-D128BF90FDF5}">
      <dgm:prSet/>
      <dgm:spPr/>
      <dgm:t>
        <a:bodyPr/>
        <a:lstStyle/>
        <a:p>
          <a:endParaRPr lang="en-US"/>
        </a:p>
      </dgm:t>
    </dgm:pt>
    <dgm:pt modelId="{B0C09C58-6535-4AEF-906C-D8C08E671AE5}" type="sibTrans" cxnId="{0DC4C8AE-A4BF-43F8-8FED-D128BF90FDF5}">
      <dgm:prSet/>
      <dgm:spPr/>
      <dgm:t>
        <a:bodyPr/>
        <a:lstStyle/>
        <a:p>
          <a:endParaRPr lang="en-US"/>
        </a:p>
      </dgm:t>
    </dgm:pt>
    <dgm:pt modelId="{58DA039E-C6A3-4856-86AC-2617C41402E2}">
      <dgm:prSet/>
      <dgm:spPr/>
      <dgm:t>
        <a:bodyPr/>
        <a:lstStyle/>
        <a:p>
          <a:r>
            <a:rPr lang="en-US" dirty="0"/>
            <a:t>Closure</a:t>
          </a:r>
        </a:p>
      </dgm:t>
    </dgm:pt>
    <dgm:pt modelId="{082407B9-43F9-471D-B333-C1822971D5E1}" type="parTrans" cxnId="{EFD57702-3EC2-42C3-819F-ED06051A693D}">
      <dgm:prSet/>
      <dgm:spPr/>
      <dgm:t>
        <a:bodyPr/>
        <a:lstStyle/>
        <a:p>
          <a:endParaRPr lang="en-US"/>
        </a:p>
      </dgm:t>
    </dgm:pt>
    <dgm:pt modelId="{927B4FEB-73AB-4A2B-9DBE-7B13EE531CA8}" type="sibTrans" cxnId="{EFD57702-3EC2-42C3-819F-ED06051A693D}">
      <dgm:prSet/>
      <dgm:spPr/>
      <dgm:t>
        <a:bodyPr/>
        <a:lstStyle/>
        <a:p>
          <a:endParaRPr lang="en-US"/>
        </a:p>
      </dgm:t>
    </dgm:pt>
    <dgm:pt modelId="{CBF5A4FB-34D7-46F7-92DF-8591DF55792B}">
      <dgm:prSet/>
      <dgm:spPr/>
      <dgm:t>
        <a:bodyPr/>
        <a:lstStyle/>
        <a:p>
          <a:r>
            <a:rPr lang="en-US" dirty="0"/>
            <a:t>Final Product, Service &amp; Result</a:t>
          </a:r>
        </a:p>
      </dgm:t>
    </dgm:pt>
    <dgm:pt modelId="{447FFC27-7FC6-4A95-A29A-BB6D6C72AEA8}" type="parTrans" cxnId="{44B26FB1-F238-43AE-8ABF-AA6BEF7BB77A}">
      <dgm:prSet/>
      <dgm:spPr/>
      <dgm:t>
        <a:bodyPr/>
        <a:lstStyle/>
        <a:p>
          <a:endParaRPr lang="en-US"/>
        </a:p>
      </dgm:t>
    </dgm:pt>
    <dgm:pt modelId="{27B24DF6-CA5F-4F34-B5E8-1C8459EC0A5C}" type="sibTrans" cxnId="{44B26FB1-F238-43AE-8ABF-AA6BEF7BB77A}">
      <dgm:prSet/>
      <dgm:spPr/>
      <dgm:t>
        <a:bodyPr/>
        <a:lstStyle/>
        <a:p>
          <a:endParaRPr lang="en-US"/>
        </a:p>
      </dgm:t>
    </dgm:pt>
    <dgm:pt modelId="{BA4679F7-6F45-42B1-996B-39F8840E8427}">
      <dgm:prSet/>
      <dgm:spPr/>
      <dgm:t>
        <a:bodyPr/>
        <a:lstStyle/>
        <a:p>
          <a:r>
            <a:rPr lang="en-US" dirty="0"/>
            <a:t>Organization Process Assets Update</a:t>
          </a:r>
        </a:p>
      </dgm:t>
    </dgm:pt>
    <dgm:pt modelId="{6BD8DBDA-9B79-43F8-ABC1-9C4A67259122}" type="parTrans" cxnId="{00CC76C9-44D1-4816-93CF-142A4A00CCD7}">
      <dgm:prSet/>
      <dgm:spPr/>
      <dgm:t>
        <a:bodyPr/>
        <a:lstStyle/>
        <a:p>
          <a:endParaRPr lang="en-US"/>
        </a:p>
      </dgm:t>
    </dgm:pt>
    <dgm:pt modelId="{3C4A5E7D-BF80-4F13-89A6-7728B0A73C5F}" type="sibTrans" cxnId="{00CC76C9-44D1-4816-93CF-142A4A00CCD7}">
      <dgm:prSet/>
      <dgm:spPr/>
      <dgm:t>
        <a:bodyPr/>
        <a:lstStyle/>
        <a:p>
          <a:endParaRPr lang="en-US"/>
        </a:p>
      </dgm:t>
    </dgm:pt>
    <dgm:pt modelId="{87AD3A8A-5FB8-4C5F-BDC9-4AFE792DEC29}">
      <dgm:prSet/>
      <dgm:spPr/>
      <dgm:t>
        <a:bodyPr/>
        <a:lstStyle/>
        <a:p>
          <a:r>
            <a:rPr lang="en-US" dirty="0"/>
            <a:t>Planning</a:t>
          </a:r>
        </a:p>
      </dgm:t>
    </dgm:pt>
    <dgm:pt modelId="{9DA7C2F5-3148-405B-A4A1-275F3561EFF2}" type="parTrans" cxnId="{3DF6D471-830D-4AB1-B986-86417C435A35}">
      <dgm:prSet/>
      <dgm:spPr/>
      <dgm:t>
        <a:bodyPr/>
        <a:lstStyle/>
        <a:p>
          <a:endParaRPr lang="en-US"/>
        </a:p>
      </dgm:t>
    </dgm:pt>
    <dgm:pt modelId="{3C6E10CF-A636-44A1-AC02-A1C3AC6663F0}" type="sibTrans" cxnId="{3DF6D471-830D-4AB1-B986-86417C435A35}">
      <dgm:prSet/>
      <dgm:spPr/>
      <dgm:t>
        <a:bodyPr/>
        <a:lstStyle/>
        <a:p>
          <a:endParaRPr lang="en-US"/>
        </a:p>
      </dgm:t>
    </dgm:pt>
    <dgm:pt modelId="{306C07CE-9F7D-496D-AF71-3971BCCD7B50}">
      <dgm:prSet/>
      <dgm:spPr/>
      <dgm:t>
        <a:bodyPr/>
        <a:lstStyle/>
        <a:p>
          <a:r>
            <a:rPr lang="en-US" dirty="0"/>
            <a:t>Planning (Initial)</a:t>
          </a:r>
        </a:p>
      </dgm:t>
    </dgm:pt>
    <dgm:pt modelId="{6E81C176-C27F-48DC-955A-139E0C6AF923}" type="parTrans" cxnId="{DC69C9F9-AF5F-438A-A9EA-BE1651BFF08B}">
      <dgm:prSet/>
      <dgm:spPr/>
      <dgm:t>
        <a:bodyPr/>
        <a:lstStyle/>
        <a:p>
          <a:endParaRPr lang="en-US"/>
        </a:p>
      </dgm:t>
    </dgm:pt>
    <dgm:pt modelId="{61BF66CA-027F-490D-8E74-FFE3898B6994}" type="sibTrans" cxnId="{DC69C9F9-AF5F-438A-A9EA-BE1651BFF08B}">
      <dgm:prSet/>
      <dgm:spPr/>
      <dgm:t>
        <a:bodyPr/>
        <a:lstStyle/>
        <a:p>
          <a:endParaRPr lang="en-US"/>
        </a:p>
      </dgm:t>
    </dgm:pt>
    <dgm:pt modelId="{9F596F2B-4494-47FC-B7E1-80BEF67A4380}" type="pres">
      <dgm:prSet presAssocID="{4DE9DDF9-E675-4DE0-BECC-E183C59FE44E}" presName="Name0" presStyleCnt="0">
        <dgm:presLayoutVars>
          <dgm:dir/>
          <dgm:animLvl val="lvl"/>
          <dgm:resizeHandles val="exact"/>
        </dgm:presLayoutVars>
      </dgm:prSet>
      <dgm:spPr/>
    </dgm:pt>
    <dgm:pt modelId="{A714535E-727F-4803-8DB4-B54E9D536934}" type="pres">
      <dgm:prSet presAssocID="{58DA039E-C6A3-4856-86AC-2617C41402E2}" presName="boxAndChildren" presStyleCnt="0"/>
      <dgm:spPr/>
    </dgm:pt>
    <dgm:pt modelId="{7760B78C-9C1A-41DD-9D27-9FF837D18195}" type="pres">
      <dgm:prSet presAssocID="{58DA039E-C6A3-4856-86AC-2617C41402E2}" presName="parentTextBox" presStyleLbl="node1" presStyleIdx="0" presStyleCnt="4"/>
      <dgm:spPr/>
    </dgm:pt>
    <dgm:pt modelId="{01C08255-1CC6-4EE1-B451-C50A9C2B4649}" type="pres">
      <dgm:prSet presAssocID="{58DA039E-C6A3-4856-86AC-2617C41402E2}" presName="entireBox" presStyleLbl="node1" presStyleIdx="0" presStyleCnt="4"/>
      <dgm:spPr/>
    </dgm:pt>
    <dgm:pt modelId="{AE5920BD-5FF1-4208-96A9-909D545E8F1A}" type="pres">
      <dgm:prSet presAssocID="{58DA039E-C6A3-4856-86AC-2617C41402E2}" presName="descendantBox" presStyleCnt="0"/>
      <dgm:spPr/>
    </dgm:pt>
    <dgm:pt modelId="{15869FBD-F419-40E4-A6F1-6F3EE2679904}" type="pres">
      <dgm:prSet presAssocID="{CBF5A4FB-34D7-46F7-92DF-8591DF55792B}" presName="childTextBox" presStyleLbl="fgAccFollowNode1" presStyleIdx="0" presStyleCnt="4">
        <dgm:presLayoutVars>
          <dgm:bulletEnabled val="1"/>
        </dgm:presLayoutVars>
      </dgm:prSet>
      <dgm:spPr/>
    </dgm:pt>
    <dgm:pt modelId="{79A8ED8E-569C-412D-96AE-4EB712A92100}" type="pres">
      <dgm:prSet presAssocID="{BA4679F7-6F45-42B1-996B-39F8840E8427}" presName="childTextBox" presStyleLbl="fgAccFollowNode1" presStyleIdx="1" presStyleCnt="4">
        <dgm:presLayoutVars>
          <dgm:bulletEnabled val="1"/>
        </dgm:presLayoutVars>
      </dgm:prSet>
      <dgm:spPr/>
    </dgm:pt>
    <dgm:pt modelId="{1D09BE0C-10E8-4E85-966C-BE25C843EB56}" type="pres">
      <dgm:prSet presAssocID="{DE2DBA41-535E-40A5-A902-76F43D55535D}" presName="sp" presStyleCnt="0"/>
      <dgm:spPr/>
    </dgm:pt>
    <dgm:pt modelId="{38C79CF8-CDC7-4FF1-8D4A-CBA280BCBC64}" type="pres">
      <dgm:prSet presAssocID="{E8F3ACF6-3D60-4B2E-A317-FCB184F2EC97}" presName="arrowAndChildren" presStyleCnt="0"/>
      <dgm:spPr/>
    </dgm:pt>
    <dgm:pt modelId="{8B796D71-1792-491E-95CC-359B48394581}" type="pres">
      <dgm:prSet presAssocID="{E8F3ACF6-3D60-4B2E-A317-FCB184F2EC97}" presName="parentTextArrow" presStyleLbl="node1" presStyleIdx="0" presStyleCnt="4"/>
      <dgm:spPr/>
    </dgm:pt>
    <dgm:pt modelId="{3B564ED4-483A-442A-B55C-E21EDDF4A9A5}" type="pres">
      <dgm:prSet presAssocID="{E8F3ACF6-3D60-4B2E-A317-FCB184F2EC97}" presName="arrow" presStyleLbl="node1" presStyleIdx="1" presStyleCnt="4"/>
      <dgm:spPr/>
    </dgm:pt>
    <dgm:pt modelId="{A6A12676-525A-4F38-A7C6-2DAF3729B67F}" type="pres">
      <dgm:prSet presAssocID="{E8F3ACF6-3D60-4B2E-A317-FCB184F2EC97}" presName="descendantArrow" presStyleCnt="0"/>
      <dgm:spPr/>
    </dgm:pt>
    <dgm:pt modelId="{F9DBE84A-7D7F-4736-89D0-28DCE242DF1B}" type="pres">
      <dgm:prSet presAssocID="{87AD3A8A-5FB8-4C5F-BDC9-4AFE792DEC29}" presName="childTextArrow" presStyleLbl="fgAccFollowNode1" presStyleIdx="2" presStyleCnt="4">
        <dgm:presLayoutVars>
          <dgm:bulletEnabled val="1"/>
        </dgm:presLayoutVars>
      </dgm:prSet>
      <dgm:spPr/>
    </dgm:pt>
    <dgm:pt modelId="{27CE6A9B-56A8-4FAA-A0CE-674731B52840}" type="pres">
      <dgm:prSet presAssocID="{E0318F85-3F29-491F-9885-6FDED671E81C}" presName="childTextArrow" presStyleLbl="fgAccFollowNode1" presStyleIdx="3" presStyleCnt="4">
        <dgm:presLayoutVars>
          <dgm:bulletEnabled val="1"/>
        </dgm:presLayoutVars>
      </dgm:prSet>
      <dgm:spPr/>
    </dgm:pt>
    <dgm:pt modelId="{5C65C690-69F9-4A74-A9CC-747F035187C6}" type="pres">
      <dgm:prSet presAssocID="{61BF66CA-027F-490D-8E74-FFE3898B6994}" presName="sp" presStyleCnt="0"/>
      <dgm:spPr/>
    </dgm:pt>
    <dgm:pt modelId="{AB51DE57-A736-4F38-9D90-B8773376D3BD}" type="pres">
      <dgm:prSet presAssocID="{306C07CE-9F7D-496D-AF71-3971BCCD7B50}" presName="arrowAndChildren" presStyleCnt="0"/>
      <dgm:spPr/>
    </dgm:pt>
    <dgm:pt modelId="{B324FEA0-0EAC-4876-9BDF-8395DC0D733E}" type="pres">
      <dgm:prSet presAssocID="{306C07CE-9F7D-496D-AF71-3971BCCD7B50}" presName="parentTextArrow" presStyleLbl="node1" presStyleIdx="2" presStyleCnt="4"/>
      <dgm:spPr/>
    </dgm:pt>
    <dgm:pt modelId="{6B6E1F0F-F57E-41B0-AD09-5BDB175211A5}" type="pres">
      <dgm:prSet presAssocID="{B551EB68-7860-4143-9650-9F2E02C267C0}" presName="sp" presStyleCnt="0"/>
      <dgm:spPr/>
    </dgm:pt>
    <dgm:pt modelId="{77F4A058-FB7E-47B6-AB19-97B7C765D58B}" type="pres">
      <dgm:prSet presAssocID="{810F5E0F-40D5-43D7-B890-A4DA2C9884C6}" presName="arrowAndChildren" presStyleCnt="0"/>
      <dgm:spPr/>
    </dgm:pt>
    <dgm:pt modelId="{E4D4ADAA-8A05-4152-9734-F81E2FF760A9}" type="pres">
      <dgm:prSet presAssocID="{810F5E0F-40D5-43D7-B890-A4DA2C9884C6}" presName="parentTextArrow" presStyleLbl="node1" presStyleIdx="3" presStyleCnt="4"/>
      <dgm:spPr/>
    </dgm:pt>
  </dgm:ptLst>
  <dgm:cxnLst>
    <dgm:cxn modelId="{F6FDC973-BA35-41D7-A1AF-529E27F2791B}" type="presOf" srcId="{E0318F85-3F29-491F-9885-6FDED671E81C}" destId="{27CE6A9B-56A8-4FAA-A0CE-674731B52840}" srcOrd="0" destOrd="0" presId="urn:microsoft.com/office/officeart/2005/8/layout/process4"/>
    <dgm:cxn modelId="{00CC76C9-44D1-4816-93CF-142A4A00CCD7}" srcId="{58DA039E-C6A3-4856-86AC-2617C41402E2}" destId="{BA4679F7-6F45-42B1-996B-39F8840E8427}" srcOrd="1" destOrd="0" parTransId="{6BD8DBDA-9B79-43F8-ABC1-9C4A67259122}" sibTransId="{3C4A5E7D-BF80-4F13-89A6-7728B0A73C5F}"/>
    <dgm:cxn modelId="{AA98676D-ACE4-4254-8583-EC9B119D4C5A}" type="presOf" srcId="{87AD3A8A-5FB8-4C5F-BDC9-4AFE792DEC29}" destId="{F9DBE84A-7D7F-4736-89D0-28DCE242DF1B}" srcOrd="0" destOrd="0" presId="urn:microsoft.com/office/officeart/2005/8/layout/process4"/>
    <dgm:cxn modelId="{DC69C9F9-AF5F-438A-A9EA-BE1651BFF08B}" srcId="{4DE9DDF9-E675-4DE0-BECC-E183C59FE44E}" destId="{306C07CE-9F7D-496D-AF71-3971BCCD7B50}" srcOrd="1" destOrd="0" parTransId="{6E81C176-C27F-48DC-955A-139E0C6AF923}" sibTransId="{61BF66CA-027F-490D-8E74-FFE3898B6994}"/>
    <dgm:cxn modelId="{E5085E17-A891-4191-A885-1E1C80B565FD}" type="presOf" srcId="{58DA039E-C6A3-4856-86AC-2617C41402E2}" destId="{7760B78C-9C1A-41DD-9D27-9FF837D18195}" srcOrd="0" destOrd="0" presId="urn:microsoft.com/office/officeart/2005/8/layout/process4"/>
    <dgm:cxn modelId="{3DF6D471-830D-4AB1-B986-86417C435A35}" srcId="{E8F3ACF6-3D60-4B2E-A317-FCB184F2EC97}" destId="{87AD3A8A-5FB8-4C5F-BDC9-4AFE792DEC29}" srcOrd="0" destOrd="0" parTransId="{9DA7C2F5-3148-405B-A4A1-275F3561EFF2}" sibTransId="{3C6E10CF-A636-44A1-AC02-A1C3AC6663F0}"/>
    <dgm:cxn modelId="{8CE925EA-A00D-4D45-805D-4408D38357B9}" srcId="{4DE9DDF9-E675-4DE0-BECC-E183C59FE44E}" destId="{E8F3ACF6-3D60-4B2E-A317-FCB184F2EC97}" srcOrd="2" destOrd="0" parTransId="{232A40D8-4A1D-4879-9F50-4626F665C36F}" sibTransId="{DE2DBA41-535E-40A5-A902-76F43D55535D}"/>
    <dgm:cxn modelId="{9416DCAF-BA5F-4E57-8CE8-803A0089650C}" type="presOf" srcId="{58DA039E-C6A3-4856-86AC-2617C41402E2}" destId="{01C08255-1CC6-4EE1-B451-C50A9C2B4649}" srcOrd="1" destOrd="0" presId="urn:microsoft.com/office/officeart/2005/8/layout/process4"/>
    <dgm:cxn modelId="{AF8E31D8-F950-4A4B-B214-ED85F52274B1}" type="presOf" srcId="{E8F3ACF6-3D60-4B2E-A317-FCB184F2EC97}" destId="{3B564ED4-483A-442A-B55C-E21EDDF4A9A5}" srcOrd="1" destOrd="0" presId="urn:microsoft.com/office/officeart/2005/8/layout/process4"/>
    <dgm:cxn modelId="{3C8A6D22-9642-4A40-9142-AEAA30D1A02E}" type="presOf" srcId="{810F5E0F-40D5-43D7-B890-A4DA2C9884C6}" destId="{E4D4ADAA-8A05-4152-9734-F81E2FF760A9}" srcOrd="0" destOrd="0" presId="urn:microsoft.com/office/officeart/2005/8/layout/process4"/>
    <dgm:cxn modelId="{287BB8DB-583D-4A06-BCA9-B6DB7778D23F}" type="presOf" srcId="{CBF5A4FB-34D7-46F7-92DF-8591DF55792B}" destId="{15869FBD-F419-40E4-A6F1-6F3EE2679904}" srcOrd="0" destOrd="0" presId="urn:microsoft.com/office/officeart/2005/8/layout/process4"/>
    <dgm:cxn modelId="{0DC4C8AE-A4BF-43F8-8FED-D128BF90FDF5}" srcId="{E8F3ACF6-3D60-4B2E-A317-FCB184F2EC97}" destId="{E0318F85-3F29-491F-9885-6FDED671E81C}" srcOrd="1" destOrd="0" parTransId="{C1960B32-2858-4AD4-B7E6-75A1FB9E036C}" sibTransId="{B0C09C58-6535-4AEF-906C-D8C08E671AE5}"/>
    <dgm:cxn modelId="{6BEB1BD5-3A14-4134-A230-0C321B8D2B41}" srcId="{4DE9DDF9-E675-4DE0-BECC-E183C59FE44E}" destId="{810F5E0F-40D5-43D7-B890-A4DA2C9884C6}" srcOrd="0" destOrd="0" parTransId="{99EF0081-4ECF-4C4C-8453-B3C1370342EC}" sibTransId="{B551EB68-7860-4143-9650-9F2E02C267C0}"/>
    <dgm:cxn modelId="{67C7ADBD-0772-46CA-8D9B-E961947DB04C}" type="presOf" srcId="{4DE9DDF9-E675-4DE0-BECC-E183C59FE44E}" destId="{9F596F2B-4494-47FC-B7E1-80BEF67A4380}" srcOrd="0" destOrd="0" presId="urn:microsoft.com/office/officeart/2005/8/layout/process4"/>
    <dgm:cxn modelId="{1A562058-AD90-49E4-ACDB-5192E956D03D}" type="presOf" srcId="{E8F3ACF6-3D60-4B2E-A317-FCB184F2EC97}" destId="{8B796D71-1792-491E-95CC-359B48394581}" srcOrd="0" destOrd="0" presId="urn:microsoft.com/office/officeart/2005/8/layout/process4"/>
    <dgm:cxn modelId="{5926610C-134C-4D5D-84EE-4379F68C21B9}" type="presOf" srcId="{306C07CE-9F7D-496D-AF71-3971BCCD7B50}" destId="{B324FEA0-0EAC-4876-9BDF-8395DC0D733E}" srcOrd="0" destOrd="0" presId="urn:microsoft.com/office/officeart/2005/8/layout/process4"/>
    <dgm:cxn modelId="{44B26FB1-F238-43AE-8ABF-AA6BEF7BB77A}" srcId="{58DA039E-C6A3-4856-86AC-2617C41402E2}" destId="{CBF5A4FB-34D7-46F7-92DF-8591DF55792B}" srcOrd="0" destOrd="0" parTransId="{447FFC27-7FC6-4A95-A29A-BB6D6C72AEA8}" sibTransId="{27B24DF6-CA5F-4F34-B5E8-1C8459EC0A5C}"/>
    <dgm:cxn modelId="{EFD57702-3EC2-42C3-819F-ED06051A693D}" srcId="{4DE9DDF9-E675-4DE0-BECC-E183C59FE44E}" destId="{58DA039E-C6A3-4856-86AC-2617C41402E2}" srcOrd="3" destOrd="0" parTransId="{082407B9-43F9-471D-B333-C1822971D5E1}" sibTransId="{927B4FEB-73AB-4A2B-9DBE-7B13EE531CA8}"/>
    <dgm:cxn modelId="{903DB8C6-A344-4D1F-8A4A-0F9CCB32E12B}" type="presOf" srcId="{BA4679F7-6F45-42B1-996B-39F8840E8427}" destId="{79A8ED8E-569C-412D-96AE-4EB712A92100}" srcOrd="0" destOrd="0" presId="urn:microsoft.com/office/officeart/2005/8/layout/process4"/>
    <dgm:cxn modelId="{881C080D-EAAB-4E11-B19C-BF42ED186679}" type="presParOf" srcId="{9F596F2B-4494-47FC-B7E1-80BEF67A4380}" destId="{A714535E-727F-4803-8DB4-B54E9D536934}" srcOrd="0" destOrd="0" presId="urn:microsoft.com/office/officeart/2005/8/layout/process4"/>
    <dgm:cxn modelId="{A92800FA-88FF-430A-AEEA-93B07F1F3A09}" type="presParOf" srcId="{A714535E-727F-4803-8DB4-B54E9D536934}" destId="{7760B78C-9C1A-41DD-9D27-9FF837D18195}" srcOrd="0" destOrd="0" presId="urn:microsoft.com/office/officeart/2005/8/layout/process4"/>
    <dgm:cxn modelId="{15740DB0-EEA6-4034-B5BB-AF630B1C6CC2}" type="presParOf" srcId="{A714535E-727F-4803-8DB4-B54E9D536934}" destId="{01C08255-1CC6-4EE1-B451-C50A9C2B4649}" srcOrd="1" destOrd="0" presId="urn:microsoft.com/office/officeart/2005/8/layout/process4"/>
    <dgm:cxn modelId="{C2B4AADB-806F-4E35-83A5-780609A05BBF}" type="presParOf" srcId="{A714535E-727F-4803-8DB4-B54E9D536934}" destId="{AE5920BD-5FF1-4208-96A9-909D545E8F1A}" srcOrd="2" destOrd="0" presId="urn:microsoft.com/office/officeart/2005/8/layout/process4"/>
    <dgm:cxn modelId="{72FCA83A-F778-4F54-AEFC-D60850BD6512}" type="presParOf" srcId="{AE5920BD-5FF1-4208-96A9-909D545E8F1A}" destId="{15869FBD-F419-40E4-A6F1-6F3EE2679904}" srcOrd="0" destOrd="0" presId="urn:microsoft.com/office/officeart/2005/8/layout/process4"/>
    <dgm:cxn modelId="{6B407E30-66A2-45DE-AF1D-FBBECD831CA4}" type="presParOf" srcId="{AE5920BD-5FF1-4208-96A9-909D545E8F1A}" destId="{79A8ED8E-569C-412D-96AE-4EB712A92100}" srcOrd="1" destOrd="0" presId="urn:microsoft.com/office/officeart/2005/8/layout/process4"/>
    <dgm:cxn modelId="{F02F7C5A-DC81-4062-89F4-09660BCBF000}" type="presParOf" srcId="{9F596F2B-4494-47FC-B7E1-80BEF67A4380}" destId="{1D09BE0C-10E8-4E85-966C-BE25C843EB56}" srcOrd="1" destOrd="0" presId="urn:microsoft.com/office/officeart/2005/8/layout/process4"/>
    <dgm:cxn modelId="{49EE959B-3A84-45CA-97BC-71F12922F166}" type="presParOf" srcId="{9F596F2B-4494-47FC-B7E1-80BEF67A4380}" destId="{38C79CF8-CDC7-4FF1-8D4A-CBA280BCBC64}" srcOrd="2" destOrd="0" presId="urn:microsoft.com/office/officeart/2005/8/layout/process4"/>
    <dgm:cxn modelId="{DC863B19-58B2-43FB-935E-829804D3B982}" type="presParOf" srcId="{38C79CF8-CDC7-4FF1-8D4A-CBA280BCBC64}" destId="{8B796D71-1792-491E-95CC-359B48394581}" srcOrd="0" destOrd="0" presId="urn:microsoft.com/office/officeart/2005/8/layout/process4"/>
    <dgm:cxn modelId="{9F0B3DDC-EA91-4454-9E87-3E3F809CF67B}" type="presParOf" srcId="{38C79CF8-CDC7-4FF1-8D4A-CBA280BCBC64}" destId="{3B564ED4-483A-442A-B55C-E21EDDF4A9A5}" srcOrd="1" destOrd="0" presId="urn:microsoft.com/office/officeart/2005/8/layout/process4"/>
    <dgm:cxn modelId="{DCAB880F-96ED-4D9B-9AE1-7A90B0166962}" type="presParOf" srcId="{38C79CF8-CDC7-4FF1-8D4A-CBA280BCBC64}" destId="{A6A12676-525A-4F38-A7C6-2DAF3729B67F}" srcOrd="2" destOrd="0" presId="urn:microsoft.com/office/officeart/2005/8/layout/process4"/>
    <dgm:cxn modelId="{23B139B1-F137-481B-9539-482198272BC6}" type="presParOf" srcId="{A6A12676-525A-4F38-A7C6-2DAF3729B67F}" destId="{F9DBE84A-7D7F-4736-89D0-28DCE242DF1B}" srcOrd="0" destOrd="0" presId="urn:microsoft.com/office/officeart/2005/8/layout/process4"/>
    <dgm:cxn modelId="{A26E87AB-6A2C-4786-A267-FF680480A66A}" type="presParOf" srcId="{A6A12676-525A-4F38-A7C6-2DAF3729B67F}" destId="{27CE6A9B-56A8-4FAA-A0CE-674731B52840}" srcOrd="1" destOrd="0" presId="urn:microsoft.com/office/officeart/2005/8/layout/process4"/>
    <dgm:cxn modelId="{6991BA56-3E38-4582-9BB0-E6B11D1E9237}" type="presParOf" srcId="{9F596F2B-4494-47FC-B7E1-80BEF67A4380}" destId="{5C65C690-69F9-4A74-A9CC-747F035187C6}" srcOrd="3" destOrd="0" presId="urn:microsoft.com/office/officeart/2005/8/layout/process4"/>
    <dgm:cxn modelId="{4210BB54-3890-49A7-8C00-3CB5E54FB8BD}" type="presParOf" srcId="{9F596F2B-4494-47FC-B7E1-80BEF67A4380}" destId="{AB51DE57-A736-4F38-9D90-B8773376D3BD}" srcOrd="4" destOrd="0" presId="urn:microsoft.com/office/officeart/2005/8/layout/process4"/>
    <dgm:cxn modelId="{F9B7BF99-3304-47F2-B565-1442A716BB55}" type="presParOf" srcId="{AB51DE57-A736-4F38-9D90-B8773376D3BD}" destId="{B324FEA0-0EAC-4876-9BDF-8395DC0D733E}" srcOrd="0" destOrd="0" presId="urn:microsoft.com/office/officeart/2005/8/layout/process4"/>
    <dgm:cxn modelId="{34173BF5-0FAA-4D69-B20E-6E4EF3646863}" type="presParOf" srcId="{9F596F2B-4494-47FC-B7E1-80BEF67A4380}" destId="{6B6E1F0F-F57E-41B0-AD09-5BDB175211A5}" srcOrd="5" destOrd="0" presId="urn:microsoft.com/office/officeart/2005/8/layout/process4"/>
    <dgm:cxn modelId="{200CB302-802A-4BA3-B07B-57355B164CC8}" type="presParOf" srcId="{9F596F2B-4494-47FC-B7E1-80BEF67A4380}" destId="{77F4A058-FB7E-47B6-AB19-97B7C765D58B}" srcOrd="6" destOrd="0" presId="urn:microsoft.com/office/officeart/2005/8/layout/process4"/>
    <dgm:cxn modelId="{72FB7171-60B0-45B2-A3BE-4A81ABFF955C}" type="presParOf" srcId="{77F4A058-FB7E-47B6-AB19-97B7C765D58B}" destId="{E4D4ADAA-8A05-4152-9734-F81E2FF760A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305EDF-6EE9-4D0D-97D2-45B5AA723045}"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56D44783-D3B0-4277-B889-41C3073481FB}">
      <dgm:prSet custT="1"/>
      <dgm:spPr/>
      <dgm:t>
        <a:bodyPr/>
        <a:lstStyle/>
        <a:p>
          <a:r>
            <a:rPr lang="en-US" sz="1600"/>
            <a:t>Stakeholders</a:t>
          </a:r>
          <a:endParaRPr lang="en-US" sz="1600" dirty="0"/>
        </a:p>
      </dgm:t>
    </dgm:pt>
    <dgm:pt modelId="{923DFB7B-258D-4207-91A1-6C1331823587}" type="parTrans" cxnId="{A704E327-ACED-48C7-BBF2-8E68F9CC8B66}">
      <dgm:prSet/>
      <dgm:spPr/>
      <dgm:t>
        <a:bodyPr/>
        <a:lstStyle/>
        <a:p>
          <a:endParaRPr lang="en-US"/>
        </a:p>
      </dgm:t>
    </dgm:pt>
    <dgm:pt modelId="{4561059F-1284-4BD7-9ED4-18A10B55C646}" type="sibTrans" cxnId="{A704E327-ACED-48C7-BBF2-8E68F9CC8B66}">
      <dgm:prSet/>
      <dgm:spPr/>
      <dgm:t>
        <a:bodyPr/>
        <a:lstStyle/>
        <a:p>
          <a:endParaRPr lang="en-US"/>
        </a:p>
      </dgm:t>
    </dgm:pt>
    <dgm:pt modelId="{7FD72441-BD51-409A-BBFB-CC490206EC12}">
      <dgm:prSet custT="1"/>
      <dgm:spPr/>
      <dgm:t>
        <a:bodyPr/>
        <a:lstStyle/>
        <a:p>
          <a:r>
            <a:rPr lang="en-US" sz="2400" dirty="0"/>
            <a:t>Internal </a:t>
          </a:r>
        </a:p>
      </dgm:t>
    </dgm:pt>
    <dgm:pt modelId="{796274C1-5835-46A4-AAAB-67887F8AA96F}" type="parTrans" cxnId="{89C0093F-89B7-456D-A54F-B7A30BA22D38}">
      <dgm:prSet/>
      <dgm:spPr/>
      <dgm:t>
        <a:bodyPr/>
        <a:lstStyle/>
        <a:p>
          <a:endParaRPr lang="en-US"/>
        </a:p>
      </dgm:t>
    </dgm:pt>
    <dgm:pt modelId="{BAC61131-541D-4B31-8566-573E07F55FC2}" type="sibTrans" cxnId="{89C0093F-89B7-456D-A54F-B7A30BA22D38}">
      <dgm:prSet/>
      <dgm:spPr/>
      <dgm:t>
        <a:bodyPr/>
        <a:lstStyle/>
        <a:p>
          <a:endParaRPr lang="en-US"/>
        </a:p>
      </dgm:t>
    </dgm:pt>
    <dgm:pt modelId="{5373171D-097D-4848-B641-AFAE83C60A22}">
      <dgm:prSet custT="1"/>
      <dgm:spPr/>
      <dgm:t>
        <a:bodyPr/>
        <a:lstStyle/>
        <a:p>
          <a:r>
            <a:rPr lang="en-US" sz="1600" dirty="0"/>
            <a:t>Top Management</a:t>
          </a:r>
        </a:p>
      </dgm:t>
    </dgm:pt>
    <dgm:pt modelId="{77446483-BCE5-48C9-83F5-6545AD62899F}" type="parTrans" cxnId="{9B1FC059-D0E1-4BEE-A266-48298428BC31}">
      <dgm:prSet/>
      <dgm:spPr/>
      <dgm:t>
        <a:bodyPr/>
        <a:lstStyle/>
        <a:p>
          <a:endParaRPr lang="en-US"/>
        </a:p>
      </dgm:t>
    </dgm:pt>
    <dgm:pt modelId="{E0FAC88A-46E5-4F17-8661-AB944632B289}" type="sibTrans" cxnId="{9B1FC059-D0E1-4BEE-A266-48298428BC31}">
      <dgm:prSet/>
      <dgm:spPr/>
      <dgm:t>
        <a:bodyPr/>
        <a:lstStyle/>
        <a:p>
          <a:endParaRPr lang="en-US"/>
        </a:p>
      </dgm:t>
    </dgm:pt>
    <dgm:pt modelId="{72AC2DE6-F986-4AD8-AA24-E2BCCA9DB04C}">
      <dgm:prSet custT="1"/>
      <dgm:spPr/>
      <dgm:t>
        <a:bodyPr/>
        <a:lstStyle/>
        <a:p>
          <a:r>
            <a:rPr lang="en-US" sz="1600" dirty="0"/>
            <a:t>Program Management</a:t>
          </a:r>
        </a:p>
      </dgm:t>
    </dgm:pt>
    <dgm:pt modelId="{C482DF18-A1CE-4BAE-BC82-5528B0DEBC12}" type="parTrans" cxnId="{D2FDEB2A-841D-4167-86E1-03DC28F9D159}">
      <dgm:prSet/>
      <dgm:spPr/>
      <dgm:t>
        <a:bodyPr/>
        <a:lstStyle/>
        <a:p>
          <a:endParaRPr lang="en-US"/>
        </a:p>
      </dgm:t>
    </dgm:pt>
    <dgm:pt modelId="{0FFCC33E-CE77-4B76-9479-46A84B2D3FF9}" type="sibTrans" cxnId="{D2FDEB2A-841D-4167-86E1-03DC28F9D159}">
      <dgm:prSet/>
      <dgm:spPr/>
      <dgm:t>
        <a:bodyPr/>
        <a:lstStyle/>
        <a:p>
          <a:endParaRPr lang="en-US"/>
        </a:p>
      </dgm:t>
    </dgm:pt>
    <dgm:pt modelId="{7C7CB49B-C45A-45A9-8428-7DEE9B8E1AF9}">
      <dgm:prSet custT="1"/>
      <dgm:spPr/>
      <dgm:t>
        <a:bodyPr/>
        <a:lstStyle/>
        <a:p>
          <a:r>
            <a:rPr lang="en-US" sz="1600" dirty="0"/>
            <a:t>PMO</a:t>
          </a:r>
        </a:p>
      </dgm:t>
    </dgm:pt>
    <dgm:pt modelId="{750EF010-CABB-4E25-BDBA-B0A491B44163}" type="parTrans" cxnId="{B5B2FEC7-F766-4DE9-B41D-53F8B99A463E}">
      <dgm:prSet/>
      <dgm:spPr/>
      <dgm:t>
        <a:bodyPr/>
        <a:lstStyle/>
        <a:p>
          <a:endParaRPr lang="en-US"/>
        </a:p>
      </dgm:t>
    </dgm:pt>
    <dgm:pt modelId="{42A9FED2-4820-4891-BFD6-5BB014C0D697}" type="sibTrans" cxnId="{B5B2FEC7-F766-4DE9-B41D-53F8B99A463E}">
      <dgm:prSet/>
      <dgm:spPr/>
      <dgm:t>
        <a:bodyPr/>
        <a:lstStyle/>
        <a:p>
          <a:endParaRPr lang="en-US"/>
        </a:p>
      </dgm:t>
    </dgm:pt>
    <dgm:pt modelId="{4763F9BE-2DB7-4881-A203-D5EFD4770703}">
      <dgm:prSet custT="1"/>
      <dgm:spPr/>
      <dgm:t>
        <a:bodyPr/>
        <a:lstStyle/>
        <a:p>
          <a:r>
            <a:rPr lang="en-US" sz="1600" dirty="0"/>
            <a:t>Project Director</a:t>
          </a:r>
        </a:p>
      </dgm:t>
    </dgm:pt>
    <dgm:pt modelId="{0D217BD6-FFC6-4096-8260-1EB38F975AD6}" type="parTrans" cxnId="{5FAF4E99-58D0-4187-AF8F-333A9D2875CE}">
      <dgm:prSet/>
      <dgm:spPr/>
      <dgm:t>
        <a:bodyPr/>
        <a:lstStyle/>
        <a:p>
          <a:endParaRPr lang="en-US"/>
        </a:p>
      </dgm:t>
    </dgm:pt>
    <dgm:pt modelId="{94F5C529-84D8-4AB1-B136-16CA3E83BB44}" type="sibTrans" cxnId="{5FAF4E99-58D0-4187-AF8F-333A9D2875CE}">
      <dgm:prSet/>
      <dgm:spPr/>
      <dgm:t>
        <a:bodyPr/>
        <a:lstStyle/>
        <a:p>
          <a:endParaRPr lang="en-US"/>
        </a:p>
      </dgm:t>
    </dgm:pt>
    <dgm:pt modelId="{D775717F-416D-4290-A103-F69DD8436D39}">
      <dgm:prSet custT="1"/>
      <dgm:spPr/>
      <dgm:t>
        <a:bodyPr/>
        <a:lstStyle/>
        <a:p>
          <a:r>
            <a:rPr lang="en-US" sz="1600" dirty="0"/>
            <a:t>Project Sponsor</a:t>
          </a:r>
        </a:p>
      </dgm:t>
    </dgm:pt>
    <dgm:pt modelId="{89BE08F1-F595-42E1-80F6-93839E1A0562}" type="parTrans" cxnId="{63F70D1E-268C-4AC0-90F7-4EE020971051}">
      <dgm:prSet/>
      <dgm:spPr/>
      <dgm:t>
        <a:bodyPr/>
        <a:lstStyle/>
        <a:p>
          <a:endParaRPr lang="en-US"/>
        </a:p>
      </dgm:t>
    </dgm:pt>
    <dgm:pt modelId="{C359C832-3FFF-4F86-84C2-EB5D91E5F28E}" type="sibTrans" cxnId="{63F70D1E-268C-4AC0-90F7-4EE020971051}">
      <dgm:prSet/>
      <dgm:spPr/>
      <dgm:t>
        <a:bodyPr/>
        <a:lstStyle/>
        <a:p>
          <a:endParaRPr lang="en-US"/>
        </a:p>
      </dgm:t>
    </dgm:pt>
    <dgm:pt modelId="{5D982117-31EB-42D2-B98A-C1078E2B458D}">
      <dgm:prSet custT="1"/>
      <dgm:spPr/>
      <dgm:t>
        <a:bodyPr/>
        <a:lstStyle/>
        <a:p>
          <a:r>
            <a:rPr lang="en-US" sz="1600" dirty="0"/>
            <a:t>Project Manager</a:t>
          </a:r>
        </a:p>
      </dgm:t>
    </dgm:pt>
    <dgm:pt modelId="{CC6A3BB7-BF04-4173-A97F-2D387F1A0468}" type="parTrans" cxnId="{BAC39D69-D1FC-4847-81BD-A0C3EC35CAB6}">
      <dgm:prSet/>
      <dgm:spPr/>
      <dgm:t>
        <a:bodyPr/>
        <a:lstStyle/>
        <a:p>
          <a:endParaRPr lang="en-US"/>
        </a:p>
      </dgm:t>
    </dgm:pt>
    <dgm:pt modelId="{ABF654F5-3132-45BA-A66F-EE39C5684FE9}" type="sibTrans" cxnId="{BAC39D69-D1FC-4847-81BD-A0C3EC35CAB6}">
      <dgm:prSet/>
      <dgm:spPr/>
      <dgm:t>
        <a:bodyPr/>
        <a:lstStyle/>
        <a:p>
          <a:endParaRPr lang="en-US"/>
        </a:p>
      </dgm:t>
    </dgm:pt>
    <dgm:pt modelId="{F6F5424E-2236-4FE4-816D-5644C1D6D5D0}">
      <dgm:prSet custT="1"/>
      <dgm:spPr/>
      <dgm:t>
        <a:bodyPr/>
        <a:lstStyle/>
        <a:p>
          <a:r>
            <a:rPr lang="en-US" sz="1600" dirty="0"/>
            <a:t>Operation Manager</a:t>
          </a:r>
        </a:p>
      </dgm:t>
    </dgm:pt>
    <dgm:pt modelId="{50131360-4D77-4B48-B563-BF891CE902B1}" type="parTrans" cxnId="{4D592439-8FEB-4D65-9775-96C07D1D4B5A}">
      <dgm:prSet/>
      <dgm:spPr/>
      <dgm:t>
        <a:bodyPr/>
        <a:lstStyle/>
        <a:p>
          <a:endParaRPr lang="en-US"/>
        </a:p>
      </dgm:t>
    </dgm:pt>
    <dgm:pt modelId="{C1FCED92-A074-41BF-A240-E421B574B71F}" type="sibTrans" cxnId="{4D592439-8FEB-4D65-9775-96C07D1D4B5A}">
      <dgm:prSet/>
      <dgm:spPr/>
      <dgm:t>
        <a:bodyPr/>
        <a:lstStyle/>
        <a:p>
          <a:endParaRPr lang="en-US"/>
        </a:p>
      </dgm:t>
    </dgm:pt>
    <dgm:pt modelId="{FC36B8B7-3EE1-4D86-B474-8FAB229960D3}">
      <dgm:prSet custT="1"/>
      <dgm:spPr/>
      <dgm:t>
        <a:bodyPr/>
        <a:lstStyle/>
        <a:p>
          <a:r>
            <a:rPr lang="en-US" sz="1600" dirty="0"/>
            <a:t>Functional Manager</a:t>
          </a:r>
        </a:p>
      </dgm:t>
    </dgm:pt>
    <dgm:pt modelId="{C03C871F-851D-41EC-B467-4F81F7DCCA13}" type="parTrans" cxnId="{5E49A715-DE23-488A-BF8B-EB591D38ADDE}">
      <dgm:prSet/>
      <dgm:spPr/>
      <dgm:t>
        <a:bodyPr/>
        <a:lstStyle/>
        <a:p>
          <a:endParaRPr lang="en-US"/>
        </a:p>
      </dgm:t>
    </dgm:pt>
    <dgm:pt modelId="{20F86EFB-CB50-4464-B44E-D61E93F063FC}" type="sibTrans" cxnId="{5E49A715-DE23-488A-BF8B-EB591D38ADDE}">
      <dgm:prSet/>
      <dgm:spPr/>
      <dgm:t>
        <a:bodyPr/>
        <a:lstStyle/>
        <a:p>
          <a:endParaRPr lang="en-US"/>
        </a:p>
      </dgm:t>
    </dgm:pt>
    <dgm:pt modelId="{A51DD2D3-EAC2-4B5A-A04C-2DEF92C73020}">
      <dgm:prSet custT="1"/>
      <dgm:spPr/>
      <dgm:t>
        <a:bodyPr/>
        <a:lstStyle/>
        <a:p>
          <a:r>
            <a:rPr lang="en-US" sz="1600" dirty="0"/>
            <a:t>Technical &amp; Engg Group</a:t>
          </a:r>
        </a:p>
      </dgm:t>
    </dgm:pt>
    <dgm:pt modelId="{19BF2618-B7D7-4430-A085-8AF05BCC951E}" type="parTrans" cxnId="{0562B15D-9D7F-464A-94C2-47F2FC0B48B4}">
      <dgm:prSet/>
      <dgm:spPr/>
      <dgm:t>
        <a:bodyPr/>
        <a:lstStyle/>
        <a:p>
          <a:endParaRPr lang="en-US"/>
        </a:p>
      </dgm:t>
    </dgm:pt>
    <dgm:pt modelId="{FA8848BB-02A6-4F58-9355-36229E3895ED}" type="sibTrans" cxnId="{0562B15D-9D7F-464A-94C2-47F2FC0B48B4}">
      <dgm:prSet/>
      <dgm:spPr/>
      <dgm:t>
        <a:bodyPr/>
        <a:lstStyle/>
        <a:p>
          <a:endParaRPr lang="en-US"/>
        </a:p>
      </dgm:t>
    </dgm:pt>
    <dgm:pt modelId="{88E55B3A-AD83-4498-8295-E2A5499958B6}">
      <dgm:prSet custT="1"/>
      <dgm:spPr/>
      <dgm:t>
        <a:bodyPr/>
        <a:lstStyle/>
        <a:p>
          <a:r>
            <a:rPr lang="en-US" sz="1600" dirty="0"/>
            <a:t>Team Members</a:t>
          </a:r>
        </a:p>
      </dgm:t>
    </dgm:pt>
    <dgm:pt modelId="{1E3E436B-A1BE-40A9-9DDD-B89F2080BA7D}" type="parTrans" cxnId="{BA1BF88D-6A25-4BEE-B2F1-53A3AFA19F98}">
      <dgm:prSet/>
      <dgm:spPr/>
      <dgm:t>
        <a:bodyPr/>
        <a:lstStyle/>
        <a:p>
          <a:endParaRPr lang="en-US"/>
        </a:p>
      </dgm:t>
    </dgm:pt>
    <dgm:pt modelId="{A62CDF26-8CC5-4674-AC0D-39BB339B09DB}" type="sibTrans" cxnId="{BA1BF88D-6A25-4BEE-B2F1-53A3AFA19F98}">
      <dgm:prSet/>
      <dgm:spPr/>
      <dgm:t>
        <a:bodyPr/>
        <a:lstStyle/>
        <a:p>
          <a:endParaRPr lang="en-US"/>
        </a:p>
      </dgm:t>
    </dgm:pt>
    <dgm:pt modelId="{F86E548D-7B68-4C32-90F8-C8F933801253}">
      <dgm:prSet custT="1"/>
      <dgm:spPr/>
      <dgm:t>
        <a:bodyPr/>
        <a:lstStyle/>
        <a:p>
          <a:r>
            <a:rPr lang="en-US" sz="2400" dirty="0"/>
            <a:t>Customer</a:t>
          </a:r>
        </a:p>
      </dgm:t>
    </dgm:pt>
    <dgm:pt modelId="{A3E2D43D-F4A5-4296-ADE6-5F9D9E55C204}" type="parTrans" cxnId="{7C18E68E-014C-4C97-86B3-E4A12761C3F2}">
      <dgm:prSet/>
      <dgm:spPr/>
      <dgm:t>
        <a:bodyPr/>
        <a:lstStyle/>
        <a:p>
          <a:endParaRPr lang="en-US"/>
        </a:p>
      </dgm:t>
    </dgm:pt>
    <dgm:pt modelId="{48ADB3FB-8B16-4EBD-BCCF-BDF7F124E341}" type="sibTrans" cxnId="{7C18E68E-014C-4C97-86B3-E4A12761C3F2}">
      <dgm:prSet/>
      <dgm:spPr/>
      <dgm:t>
        <a:bodyPr/>
        <a:lstStyle/>
        <a:p>
          <a:endParaRPr lang="en-US"/>
        </a:p>
      </dgm:t>
    </dgm:pt>
    <dgm:pt modelId="{4D18309F-A062-4B9E-8468-2DC209A80231}">
      <dgm:prSet custT="1"/>
      <dgm:spPr/>
      <dgm:t>
        <a:bodyPr/>
        <a:lstStyle/>
        <a:p>
          <a:r>
            <a:rPr lang="en-US" sz="1600" dirty="0"/>
            <a:t>Client's Top Management</a:t>
          </a:r>
        </a:p>
      </dgm:t>
    </dgm:pt>
    <dgm:pt modelId="{4C4CC311-1396-48FC-ADA3-6E7E89EEDA23}" type="parTrans" cxnId="{FF100574-3DB9-433F-B422-78D880DB685C}">
      <dgm:prSet/>
      <dgm:spPr/>
      <dgm:t>
        <a:bodyPr/>
        <a:lstStyle/>
        <a:p>
          <a:endParaRPr lang="en-US"/>
        </a:p>
      </dgm:t>
    </dgm:pt>
    <dgm:pt modelId="{0CA51B10-F431-4601-97C7-D05744EE9600}" type="sibTrans" cxnId="{FF100574-3DB9-433F-B422-78D880DB685C}">
      <dgm:prSet/>
      <dgm:spPr/>
      <dgm:t>
        <a:bodyPr/>
        <a:lstStyle/>
        <a:p>
          <a:endParaRPr lang="en-US"/>
        </a:p>
      </dgm:t>
    </dgm:pt>
    <dgm:pt modelId="{7D647FFF-986F-4FD9-BC77-ED84DA13C183}">
      <dgm:prSet custT="1"/>
      <dgm:spPr/>
      <dgm:t>
        <a:bodyPr/>
        <a:lstStyle/>
        <a:p>
          <a:r>
            <a:rPr lang="en-US" sz="1600" dirty="0"/>
            <a:t>Portfolio Management</a:t>
          </a:r>
        </a:p>
      </dgm:t>
    </dgm:pt>
    <dgm:pt modelId="{0DE31F43-F153-47C0-9118-172B6493E946}" type="parTrans" cxnId="{84882631-8940-42D8-AC9E-D3DE712341DB}">
      <dgm:prSet/>
      <dgm:spPr/>
      <dgm:t>
        <a:bodyPr/>
        <a:lstStyle/>
        <a:p>
          <a:endParaRPr lang="en-US"/>
        </a:p>
      </dgm:t>
    </dgm:pt>
    <dgm:pt modelId="{002A607C-59D5-4786-AB92-F40B23165EDA}" type="sibTrans" cxnId="{84882631-8940-42D8-AC9E-D3DE712341DB}">
      <dgm:prSet/>
      <dgm:spPr/>
      <dgm:t>
        <a:bodyPr/>
        <a:lstStyle/>
        <a:p>
          <a:endParaRPr lang="en-US"/>
        </a:p>
      </dgm:t>
    </dgm:pt>
    <dgm:pt modelId="{DBED5BE5-0B36-4944-87BD-95E69A5F5C84}">
      <dgm:prSet custT="1"/>
      <dgm:spPr/>
      <dgm:t>
        <a:bodyPr/>
        <a:lstStyle/>
        <a:p>
          <a:r>
            <a:rPr lang="en-US" sz="1600" dirty="0"/>
            <a:t>Program Management</a:t>
          </a:r>
        </a:p>
      </dgm:t>
    </dgm:pt>
    <dgm:pt modelId="{AC5F7D0F-EF74-4934-A568-F6084A50B06B}" type="parTrans" cxnId="{0484FD94-7ED2-44FC-993A-6EC3F862E0C3}">
      <dgm:prSet/>
      <dgm:spPr/>
      <dgm:t>
        <a:bodyPr/>
        <a:lstStyle/>
        <a:p>
          <a:endParaRPr lang="en-US"/>
        </a:p>
      </dgm:t>
    </dgm:pt>
    <dgm:pt modelId="{332994D8-BD21-44F2-8603-2BC28EB1BB39}" type="sibTrans" cxnId="{0484FD94-7ED2-44FC-993A-6EC3F862E0C3}">
      <dgm:prSet/>
      <dgm:spPr/>
      <dgm:t>
        <a:bodyPr/>
        <a:lstStyle/>
        <a:p>
          <a:endParaRPr lang="en-US"/>
        </a:p>
      </dgm:t>
    </dgm:pt>
    <dgm:pt modelId="{DDF687B0-3990-4041-B844-B5099283FE65}">
      <dgm:prSet custT="1"/>
      <dgm:spPr/>
      <dgm:t>
        <a:bodyPr/>
        <a:lstStyle/>
        <a:p>
          <a:r>
            <a:rPr lang="en-US" sz="1600" dirty="0"/>
            <a:t>Client Site PM</a:t>
          </a:r>
        </a:p>
      </dgm:t>
    </dgm:pt>
    <dgm:pt modelId="{432263FE-EEF5-4C58-9962-F464CA69A010}" type="parTrans" cxnId="{6D6D2517-5DEC-48B2-A99F-C9A8EA4C7025}">
      <dgm:prSet/>
      <dgm:spPr/>
      <dgm:t>
        <a:bodyPr/>
        <a:lstStyle/>
        <a:p>
          <a:endParaRPr lang="en-US"/>
        </a:p>
      </dgm:t>
    </dgm:pt>
    <dgm:pt modelId="{8821A090-3FA5-4143-8673-97BE32492353}" type="sibTrans" cxnId="{6D6D2517-5DEC-48B2-A99F-C9A8EA4C7025}">
      <dgm:prSet/>
      <dgm:spPr/>
      <dgm:t>
        <a:bodyPr/>
        <a:lstStyle/>
        <a:p>
          <a:endParaRPr lang="en-US"/>
        </a:p>
      </dgm:t>
    </dgm:pt>
    <dgm:pt modelId="{86069392-8F28-463F-8F68-BA1654C1CD18}">
      <dgm:prSet custT="1"/>
      <dgm:spPr/>
      <dgm:t>
        <a:bodyPr/>
        <a:lstStyle/>
        <a:p>
          <a:r>
            <a:rPr lang="en-US" sz="1600" dirty="0"/>
            <a:t>End User</a:t>
          </a:r>
        </a:p>
      </dgm:t>
    </dgm:pt>
    <dgm:pt modelId="{5F272A85-41F2-45FF-9951-A96C52FB1AF6}" type="parTrans" cxnId="{088601CA-84F5-4F9D-9536-7412EA8397F7}">
      <dgm:prSet/>
      <dgm:spPr/>
      <dgm:t>
        <a:bodyPr/>
        <a:lstStyle/>
        <a:p>
          <a:endParaRPr lang="en-US"/>
        </a:p>
      </dgm:t>
    </dgm:pt>
    <dgm:pt modelId="{5F7AB06A-26E2-4268-8A28-A028D833BB95}" type="sibTrans" cxnId="{088601CA-84F5-4F9D-9536-7412EA8397F7}">
      <dgm:prSet/>
      <dgm:spPr/>
      <dgm:t>
        <a:bodyPr/>
        <a:lstStyle/>
        <a:p>
          <a:endParaRPr lang="en-US"/>
        </a:p>
      </dgm:t>
    </dgm:pt>
    <dgm:pt modelId="{1EB95CDC-1037-481C-8B48-395C02D41D5C}">
      <dgm:prSet custT="1"/>
      <dgm:spPr/>
      <dgm:t>
        <a:bodyPr/>
        <a:lstStyle/>
        <a:p>
          <a:r>
            <a:rPr lang="en-US" sz="1600" dirty="0"/>
            <a:t>Project Sponsor</a:t>
          </a:r>
        </a:p>
      </dgm:t>
    </dgm:pt>
    <dgm:pt modelId="{6133B00E-2932-49F9-8412-8C79BD35D724}" type="parTrans" cxnId="{07781525-94B6-4C3C-A704-C0564BE9B08C}">
      <dgm:prSet/>
      <dgm:spPr/>
      <dgm:t>
        <a:bodyPr/>
        <a:lstStyle/>
        <a:p>
          <a:endParaRPr lang="en-US"/>
        </a:p>
      </dgm:t>
    </dgm:pt>
    <dgm:pt modelId="{F87C9AAE-D66D-4B2F-8F70-8C1A5D17F17B}" type="sibTrans" cxnId="{07781525-94B6-4C3C-A704-C0564BE9B08C}">
      <dgm:prSet/>
      <dgm:spPr/>
      <dgm:t>
        <a:bodyPr/>
        <a:lstStyle/>
        <a:p>
          <a:endParaRPr lang="en-US"/>
        </a:p>
      </dgm:t>
    </dgm:pt>
    <dgm:pt modelId="{642D500C-FECA-434A-B488-F21807255D3A}">
      <dgm:prSet custT="1"/>
      <dgm:spPr/>
      <dgm:t>
        <a:bodyPr/>
        <a:lstStyle/>
        <a:p>
          <a:r>
            <a:rPr lang="en-US" sz="2800" dirty="0"/>
            <a:t>External</a:t>
          </a:r>
        </a:p>
      </dgm:t>
    </dgm:pt>
    <dgm:pt modelId="{8BD1FA33-5049-4A61-A16A-D4FC3459FE23}" type="parTrans" cxnId="{98F5F3D1-7698-4848-936E-28995D8E3145}">
      <dgm:prSet/>
      <dgm:spPr/>
      <dgm:t>
        <a:bodyPr/>
        <a:lstStyle/>
        <a:p>
          <a:endParaRPr lang="en-US"/>
        </a:p>
      </dgm:t>
    </dgm:pt>
    <dgm:pt modelId="{8A33EF9F-9755-4D25-979A-70903411BBBD}" type="sibTrans" cxnId="{98F5F3D1-7698-4848-936E-28995D8E3145}">
      <dgm:prSet/>
      <dgm:spPr/>
      <dgm:t>
        <a:bodyPr/>
        <a:lstStyle/>
        <a:p>
          <a:endParaRPr lang="en-US"/>
        </a:p>
      </dgm:t>
    </dgm:pt>
    <dgm:pt modelId="{9B317EDD-2B9C-402F-9304-12DFBCC59105}">
      <dgm:prSet custT="1"/>
      <dgm:spPr/>
      <dgm:t>
        <a:bodyPr/>
        <a:lstStyle/>
        <a:p>
          <a:r>
            <a:rPr lang="en-US" sz="1800" dirty="0"/>
            <a:t>Vendors (Various Supplier)</a:t>
          </a:r>
        </a:p>
      </dgm:t>
    </dgm:pt>
    <dgm:pt modelId="{A3EDA30C-572B-472F-8059-D5CA10012705}" type="parTrans" cxnId="{7C524C8E-B3CC-4D90-A527-026584C2FD6E}">
      <dgm:prSet/>
      <dgm:spPr/>
      <dgm:t>
        <a:bodyPr/>
        <a:lstStyle/>
        <a:p>
          <a:endParaRPr lang="en-US"/>
        </a:p>
      </dgm:t>
    </dgm:pt>
    <dgm:pt modelId="{E6618E97-155F-43C9-BC98-E2176B1A3BC3}" type="sibTrans" cxnId="{7C524C8E-B3CC-4D90-A527-026584C2FD6E}">
      <dgm:prSet/>
      <dgm:spPr/>
      <dgm:t>
        <a:bodyPr/>
        <a:lstStyle/>
        <a:p>
          <a:endParaRPr lang="en-US"/>
        </a:p>
      </dgm:t>
    </dgm:pt>
    <dgm:pt modelId="{FAAAA574-BDED-4BED-AE5D-17933E5BD43D}">
      <dgm:prSet custT="1"/>
      <dgm:spPr/>
      <dgm:t>
        <a:bodyPr/>
        <a:lstStyle/>
        <a:p>
          <a:r>
            <a:rPr lang="en-US" sz="1800" dirty="0"/>
            <a:t>Community (Leaders)</a:t>
          </a:r>
        </a:p>
      </dgm:t>
    </dgm:pt>
    <dgm:pt modelId="{47B79A42-23AF-4394-83BA-862CA1C39C99}" type="parTrans" cxnId="{5F134B7D-F7EA-4743-AD23-466150239BBD}">
      <dgm:prSet/>
      <dgm:spPr/>
      <dgm:t>
        <a:bodyPr/>
        <a:lstStyle/>
        <a:p>
          <a:endParaRPr lang="en-US"/>
        </a:p>
      </dgm:t>
    </dgm:pt>
    <dgm:pt modelId="{57118937-CA59-448F-B108-C7FC695CD7DF}" type="sibTrans" cxnId="{5F134B7D-F7EA-4743-AD23-466150239BBD}">
      <dgm:prSet/>
      <dgm:spPr/>
      <dgm:t>
        <a:bodyPr/>
        <a:lstStyle/>
        <a:p>
          <a:endParaRPr lang="en-US"/>
        </a:p>
      </dgm:t>
    </dgm:pt>
    <dgm:pt modelId="{59B0463F-C191-4F2D-8E4A-5B489D6B80AF}">
      <dgm:prSet custT="1"/>
      <dgm:spPr/>
      <dgm:t>
        <a:bodyPr/>
        <a:lstStyle/>
        <a:p>
          <a:r>
            <a:rPr lang="en-US" sz="1800" dirty="0"/>
            <a:t>Government (Departments)</a:t>
          </a:r>
        </a:p>
      </dgm:t>
    </dgm:pt>
    <dgm:pt modelId="{7B2C64AE-AE2F-404C-A962-1B560ED3B866}" type="parTrans" cxnId="{F3DABFB2-EF0E-4526-927E-25A850F51607}">
      <dgm:prSet/>
      <dgm:spPr/>
      <dgm:t>
        <a:bodyPr/>
        <a:lstStyle/>
        <a:p>
          <a:endParaRPr lang="en-US"/>
        </a:p>
      </dgm:t>
    </dgm:pt>
    <dgm:pt modelId="{536AF4EA-8EAB-421A-935C-B05550312F8D}" type="sibTrans" cxnId="{F3DABFB2-EF0E-4526-927E-25A850F51607}">
      <dgm:prSet/>
      <dgm:spPr/>
      <dgm:t>
        <a:bodyPr/>
        <a:lstStyle/>
        <a:p>
          <a:endParaRPr lang="en-US"/>
        </a:p>
      </dgm:t>
    </dgm:pt>
    <dgm:pt modelId="{4166AFD7-C58A-4C58-8D72-9A2BC7F62786}">
      <dgm:prSet custT="1"/>
      <dgm:spPr/>
      <dgm:t>
        <a:bodyPr/>
        <a:lstStyle/>
        <a:p>
          <a:r>
            <a:rPr lang="en-US" sz="1800" dirty="0"/>
            <a:t>Auditors</a:t>
          </a:r>
        </a:p>
      </dgm:t>
    </dgm:pt>
    <dgm:pt modelId="{90E8373C-7EFE-45D8-A67B-A25950E0509A}" type="parTrans" cxnId="{6ACD1E43-34E4-4480-B623-E06A28866EA6}">
      <dgm:prSet/>
      <dgm:spPr/>
      <dgm:t>
        <a:bodyPr/>
        <a:lstStyle/>
        <a:p>
          <a:endParaRPr lang="en-US"/>
        </a:p>
      </dgm:t>
    </dgm:pt>
    <dgm:pt modelId="{AD46DF53-EB89-49AC-A321-63A13035E146}" type="sibTrans" cxnId="{6ACD1E43-34E4-4480-B623-E06A28866EA6}">
      <dgm:prSet/>
      <dgm:spPr/>
      <dgm:t>
        <a:bodyPr/>
        <a:lstStyle/>
        <a:p>
          <a:endParaRPr lang="en-US"/>
        </a:p>
      </dgm:t>
    </dgm:pt>
    <dgm:pt modelId="{46FB013B-1F81-47D6-B850-0D8DC610D814}">
      <dgm:prSet/>
      <dgm:spPr/>
      <dgm:t>
        <a:bodyPr/>
        <a:lstStyle/>
        <a:p>
          <a:endParaRPr lang="en-US" dirty="0"/>
        </a:p>
      </dgm:t>
    </dgm:pt>
    <dgm:pt modelId="{0EBE1486-EFAD-4215-AF99-F4389206A5F4}" type="parTrans" cxnId="{3FB68EB3-7108-4A20-8825-C85F5972DED8}">
      <dgm:prSet/>
      <dgm:spPr/>
      <dgm:t>
        <a:bodyPr/>
        <a:lstStyle/>
        <a:p>
          <a:endParaRPr lang="en-US"/>
        </a:p>
      </dgm:t>
    </dgm:pt>
    <dgm:pt modelId="{F038A4A7-3EFD-4A71-BF40-40720D08E63A}" type="sibTrans" cxnId="{3FB68EB3-7108-4A20-8825-C85F5972DED8}">
      <dgm:prSet/>
      <dgm:spPr/>
      <dgm:t>
        <a:bodyPr/>
        <a:lstStyle/>
        <a:p>
          <a:endParaRPr lang="en-US"/>
        </a:p>
      </dgm:t>
    </dgm:pt>
    <dgm:pt modelId="{1B22F848-CC64-4471-8782-9668A94F27EF}" type="pres">
      <dgm:prSet presAssocID="{96305EDF-6EE9-4D0D-97D2-45B5AA723045}" presName="cycle" presStyleCnt="0">
        <dgm:presLayoutVars>
          <dgm:chMax val="1"/>
          <dgm:dir/>
          <dgm:animLvl val="ctr"/>
          <dgm:resizeHandles val="exact"/>
        </dgm:presLayoutVars>
      </dgm:prSet>
      <dgm:spPr/>
    </dgm:pt>
    <dgm:pt modelId="{19C7FA7A-F457-4253-B099-516BD3B41AE6}" type="pres">
      <dgm:prSet presAssocID="{56D44783-D3B0-4277-B889-41C3073481FB}" presName="centerShape" presStyleLbl="node0" presStyleIdx="0" presStyleCnt="1" custScaleX="107558" custScaleY="54066" custLinFactNeighborX="72806" custLinFactNeighborY="-27741"/>
      <dgm:spPr/>
    </dgm:pt>
    <dgm:pt modelId="{51EDE448-5D5E-45F0-BEB6-27919E82434C}" type="pres">
      <dgm:prSet presAssocID="{796274C1-5835-46A4-AAAB-67887F8AA96F}" presName="Name9" presStyleLbl="parChTrans1D2" presStyleIdx="0" presStyleCnt="3"/>
      <dgm:spPr/>
    </dgm:pt>
    <dgm:pt modelId="{E02B9AA1-378D-492F-9648-D52C6EF5F8F8}" type="pres">
      <dgm:prSet presAssocID="{796274C1-5835-46A4-AAAB-67887F8AA96F}" presName="connTx" presStyleLbl="parChTrans1D2" presStyleIdx="0" presStyleCnt="3"/>
      <dgm:spPr/>
    </dgm:pt>
    <dgm:pt modelId="{C3EBF411-DF27-4314-935C-2BE71EB42C1F}" type="pres">
      <dgm:prSet presAssocID="{7FD72441-BD51-409A-BBFB-CC490206EC12}" presName="node" presStyleLbl="node1" presStyleIdx="0" presStyleCnt="3" custScaleX="223390" custScaleY="170198" custRadScaleRad="109707" custRadScaleInc="-83895">
        <dgm:presLayoutVars>
          <dgm:bulletEnabled val="1"/>
        </dgm:presLayoutVars>
      </dgm:prSet>
      <dgm:spPr>
        <a:prstGeom prst="flowChartAlternateProcess">
          <a:avLst/>
        </a:prstGeom>
      </dgm:spPr>
    </dgm:pt>
    <dgm:pt modelId="{B296C914-E11A-4BB2-8F57-BE10EE847794}" type="pres">
      <dgm:prSet presAssocID="{A3E2D43D-F4A5-4296-ADE6-5F9D9E55C204}" presName="Name9" presStyleLbl="parChTrans1D2" presStyleIdx="1" presStyleCnt="3"/>
      <dgm:spPr/>
    </dgm:pt>
    <dgm:pt modelId="{6D4BFD76-104A-41BA-AA15-108EE644E6C7}" type="pres">
      <dgm:prSet presAssocID="{A3E2D43D-F4A5-4296-ADE6-5F9D9E55C204}" presName="connTx" presStyleLbl="parChTrans1D2" presStyleIdx="1" presStyleCnt="3"/>
      <dgm:spPr/>
    </dgm:pt>
    <dgm:pt modelId="{F8D04D54-3B6D-4AFF-8E1B-72443C7255F3}" type="pres">
      <dgm:prSet presAssocID="{F86E548D-7B68-4C32-90F8-C8F933801253}" presName="node" presStyleLbl="node1" presStyleIdx="1" presStyleCnt="3" custScaleX="157170" custScaleY="118808" custRadScaleRad="107659" custRadScaleInc="-13198">
        <dgm:presLayoutVars>
          <dgm:bulletEnabled val="1"/>
        </dgm:presLayoutVars>
      </dgm:prSet>
      <dgm:spPr>
        <a:prstGeom prst="flowChartAlternateProcess">
          <a:avLst/>
        </a:prstGeom>
      </dgm:spPr>
    </dgm:pt>
    <dgm:pt modelId="{25CFF0E8-CB11-4A8C-9337-B3BA85CC6DF4}" type="pres">
      <dgm:prSet presAssocID="{8BD1FA33-5049-4A61-A16A-D4FC3459FE23}" presName="Name9" presStyleLbl="parChTrans1D2" presStyleIdx="2" presStyleCnt="3"/>
      <dgm:spPr/>
    </dgm:pt>
    <dgm:pt modelId="{9FD04395-2F07-495C-806C-EE786CB2FFB4}" type="pres">
      <dgm:prSet presAssocID="{8BD1FA33-5049-4A61-A16A-D4FC3459FE23}" presName="connTx" presStyleLbl="parChTrans1D2" presStyleIdx="2" presStyleCnt="3"/>
      <dgm:spPr/>
    </dgm:pt>
    <dgm:pt modelId="{97271A53-9137-4D04-AC9D-44C15D94569B}" type="pres">
      <dgm:prSet presAssocID="{642D500C-FECA-434A-B488-F21807255D3A}" presName="node" presStyleLbl="node1" presStyleIdx="2" presStyleCnt="3" custScaleX="195893" custScaleY="124754" custRadScaleRad="100854" custRadScaleInc="2550">
        <dgm:presLayoutVars>
          <dgm:bulletEnabled val="1"/>
        </dgm:presLayoutVars>
      </dgm:prSet>
      <dgm:spPr>
        <a:prstGeom prst="flowChartAlternateProcess">
          <a:avLst/>
        </a:prstGeom>
      </dgm:spPr>
    </dgm:pt>
  </dgm:ptLst>
  <dgm:cxnLst>
    <dgm:cxn modelId="{6ACD1E43-34E4-4480-B623-E06A28866EA6}" srcId="{642D500C-FECA-434A-B488-F21807255D3A}" destId="{4166AFD7-C58A-4C58-8D72-9A2BC7F62786}" srcOrd="3" destOrd="0" parTransId="{90E8373C-7EFE-45D8-A67B-A25950E0509A}" sibTransId="{AD46DF53-EB89-49AC-A321-63A13035E146}"/>
    <dgm:cxn modelId="{97E2F332-A681-4A5C-A163-EE923D821F5A}" type="presOf" srcId="{86069392-8F28-463F-8F68-BA1654C1CD18}" destId="{F8D04D54-3B6D-4AFF-8E1B-72443C7255F3}" srcOrd="0" destOrd="5" presId="urn:microsoft.com/office/officeart/2005/8/layout/radial1"/>
    <dgm:cxn modelId="{89C0093F-89B7-456D-A54F-B7A30BA22D38}" srcId="{56D44783-D3B0-4277-B889-41C3073481FB}" destId="{7FD72441-BD51-409A-BBFB-CC490206EC12}" srcOrd="0" destOrd="0" parTransId="{796274C1-5835-46A4-AAAB-67887F8AA96F}" sibTransId="{BAC61131-541D-4B31-8566-573E07F55FC2}"/>
    <dgm:cxn modelId="{490D6655-6FCE-439E-ABDF-CC08824818BB}" type="presOf" srcId="{8BD1FA33-5049-4A61-A16A-D4FC3459FE23}" destId="{9FD04395-2F07-495C-806C-EE786CB2FFB4}" srcOrd="1" destOrd="0" presId="urn:microsoft.com/office/officeart/2005/8/layout/radial1"/>
    <dgm:cxn modelId="{244259C4-795D-421A-A504-53609829B861}" type="presOf" srcId="{4763F9BE-2DB7-4881-A203-D5EFD4770703}" destId="{C3EBF411-DF27-4314-935C-2BE71EB42C1F}" srcOrd="0" destOrd="4" presId="urn:microsoft.com/office/officeart/2005/8/layout/radial1"/>
    <dgm:cxn modelId="{038682F6-1F25-40F6-8DF8-0E100CC93C4A}" type="presOf" srcId="{A51DD2D3-EAC2-4B5A-A04C-2DEF92C73020}" destId="{C3EBF411-DF27-4314-935C-2BE71EB42C1F}" srcOrd="0" destOrd="9" presId="urn:microsoft.com/office/officeart/2005/8/layout/radial1"/>
    <dgm:cxn modelId="{439C3033-62BE-4C31-BAB6-667A6637F008}" type="presOf" srcId="{7FD72441-BD51-409A-BBFB-CC490206EC12}" destId="{C3EBF411-DF27-4314-935C-2BE71EB42C1F}" srcOrd="0" destOrd="0" presId="urn:microsoft.com/office/officeart/2005/8/layout/radial1"/>
    <dgm:cxn modelId="{41E9731A-8118-4912-8FFF-2ECEA52822EE}" type="presOf" srcId="{5D982117-31EB-42D2-B98A-C1078E2B458D}" destId="{C3EBF411-DF27-4314-935C-2BE71EB42C1F}" srcOrd="0" destOrd="6" presId="urn:microsoft.com/office/officeart/2005/8/layout/radial1"/>
    <dgm:cxn modelId="{0484FD94-7ED2-44FC-993A-6EC3F862E0C3}" srcId="{F86E548D-7B68-4C32-90F8-C8F933801253}" destId="{DBED5BE5-0B36-4944-87BD-95E69A5F5C84}" srcOrd="2" destOrd="0" parTransId="{AC5F7D0F-EF74-4934-A568-F6084A50B06B}" sibTransId="{332994D8-BD21-44F2-8603-2BC28EB1BB39}"/>
    <dgm:cxn modelId="{BAC39D69-D1FC-4847-81BD-A0C3EC35CAB6}" srcId="{7FD72441-BD51-409A-BBFB-CC490206EC12}" destId="{5D982117-31EB-42D2-B98A-C1078E2B458D}" srcOrd="5" destOrd="0" parTransId="{CC6A3BB7-BF04-4173-A97F-2D387F1A0468}" sibTransId="{ABF654F5-3132-45BA-A66F-EE39C5684FE9}"/>
    <dgm:cxn modelId="{652E46A8-D879-492B-9DAC-A3ECF326BD3A}" type="presOf" srcId="{A3E2D43D-F4A5-4296-ADE6-5F9D9E55C204}" destId="{6D4BFD76-104A-41BA-AA15-108EE644E6C7}" srcOrd="1" destOrd="0" presId="urn:microsoft.com/office/officeart/2005/8/layout/radial1"/>
    <dgm:cxn modelId="{922B27B4-F77D-4FAC-BDF7-73DA63C776B2}" type="presOf" srcId="{96305EDF-6EE9-4D0D-97D2-45B5AA723045}" destId="{1B22F848-CC64-4471-8782-9668A94F27EF}" srcOrd="0" destOrd="0" presId="urn:microsoft.com/office/officeart/2005/8/layout/radial1"/>
    <dgm:cxn modelId="{6EBDDC60-BD58-477B-959D-F466D99442B7}" type="presOf" srcId="{72AC2DE6-F986-4AD8-AA24-E2BCCA9DB04C}" destId="{C3EBF411-DF27-4314-935C-2BE71EB42C1F}" srcOrd="0" destOrd="2" presId="urn:microsoft.com/office/officeart/2005/8/layout/radial1"/>
    <dgm:cxn modelId="{F3DABFB2-EF0E-4526-927E-25A850F51607}" srcId="{642D500C-FECA-434A-B488-F21807255D3A}" destId="{59B0463F-C191-4F2D-8E4A-5B489D6B80AF}" srcOrd="2" destOrd="0" parTransId="{7B2C64AE-AE2F-404C-A962-1B560ED3B866}" sibTransId="{536AF4EA-8EAB-421A-935C-B05550312F8D}"/>
    <dgm:cxn modelId="{40DAB05B-D727-445B-8D0F-3F57107EEE65}" type="presOf" srcId="{4D18309F-A062-4B9E-8468-2DC209A80231}" destId="{F8D04D54-3B6D-4AFF-8E1B-72443C7255F3}" srcOrd="0" destOrd="1" presId="urn:microsoft.com/office/officeart/2005/8/layout/radial1"/>
    <dgm:cxn modelId="{3A46BEA2-FF70-45DB-963D-E20E76141C7F}" type="presOf" srcId="{4166AFD7-C58A-4C58-8D72-9A2BC7F62786}" destId="{97271A53-9137-4D04-AC9D-44C15D94569B}" srcOrd="0" destOrd="4" presId="urn:microsoft.com/office/officeart/2005/8/layout/radial1"/>
    <dgm:cxn modelId="{9CFFC207-7C75-4104-B429-79A66D90827D}" type="presOf" srcId="{88E55B3A-AD83-4498-8295-E2A5499958B6}" destId="{C3EBF411-DF27-4314-935C-2BE71EB42C1F}" srcOrd="0" destOrd="10" presId="urn:microsoft.com/office/officeart/2005/8/layout/radial1"/>
    <dgm:cxn modelId="{5E49A715-DE23-488A-BF8B-EB591D38ADDE}" srcId="{7FD72441-BD51-409A-BBFB-CC490206EC12}" destId="{FC36B8B7-3EE1-4D86-B474-8FAB229960D3}" srcOrd="7" destOrd="0" parTransId="{C03C871F-851D-41EC-B467-4F81F7DCCA13}" sibTransId="{20F86EFB-CB50-4464-B44E-D61E93F063FC}"/>
    <dgm:cxn modelId="{F15D0D9D-09C3-4556-8C1B-E10E87DDD8E0}" type="presOf" srcId="{642D500C-FECA-434A-B488-F21807255D3A}" destId="{97271A53-9137-4D04-AC9D-44C15D94569B}" srcOrd="0" destOrd="0" presId="urn:microsoft.com/office/officeart/2005/8/layout/radial1"/>
    <dgm:cxn modelId="{4D592439-8FEB-4D65-9775-96C07D1D4B5A}" srcId="{7FD72441-BD51-409A-BBFB-CC490206EC12}" destId="{F6F5424E-2236-4FE4-816D-5644C1D6D5D0}" srcOrd="6" destOrd="0" parTransId="{50131360-4D77-4B48-B563-BF891CE902B1}" sibTransId="{C1FCED92-A074-41BF-A240-E421B574B71F}"/>
    <dgm:cxn modelId="{861A6D5D-9EF4-491E-9747-8F84CC2F0BCB}" type="presOf" srcId="{F6F5424E-2236-4FE4-816D-5644C1D6D5D0}" destId="{C3EBF411-DF27-4314-935C-2BE71EB42C1F}" srcOrd="0" destOrd="7" presId="urn:microsoft.com/office/officeart/2005/8/layout/radial1"/>
    <dgm:cxn modelId="{9B1FC059-D0E1-4BEE-A266-48298428BC31}" srcId="{7FD72441-BD51-409A-BBFB-CC490206EC12}" destId="{5373171D-097D-4848-B641-AFAE83C60A22}" srcOrd="0" destOrd="0" parTransId="{77446483-BCE5-48C9-83F5-6545AD62899F}" sibTransId="{E0FAC88A-46E5-4F17-8661-AB944632B289}"/>
    <dgm:cxn modelId="{6F15E870-4442-42B1-92B4-5E7D4DD20EE1}" type="presOf" srcId="{F86E548D-7B68-4C32-90F8-C8F933801253}" destId="{F8D04D54-3B6D-4AFF-8E1B-72443C7255F3}" srcOrd="0" destOrd="0" presId="urn:microsoft.com/office/officeart/2005/8/layout/radial1"/>
    <dgm:cxn modelId="{739D9A71-7812-4798-9B1C-81D113C856A4}" type="presOf" srcId="{796274C1-5835-46A4-AAAB-67887F8AA96F}" destId="{51EDE448-5D5E-45F0-BEB6-27919E82434C}" srcOrd="0" destOrd="0" presId="urn:microsoft.com/office/officeart/2005/8/layout/radial1"/>
    <dgm:cxn modelId="{5FAF4E99-58D0-4187-AF8F-333A9D2875CE}" srcId="{7FD72441-BD51-409A-BBFB-CC490206EC12}" destId="{4763F9BE-2DB7-4881-A203-D5EFD4770703}" srcOrd="3" destOrd="0" parTransId="{0D217BD6-FFC6-4096-8260-1EB38F975AD6}" sibTransId="{94F5C529-84D8-4AB1-B136-16CA3E83BB44}"/>
    <dgm:cxn modelId="{C4AA966E-8A63-4450-AFC5-B30E749D2134}" type="presOf" srcId="{7D647FFF-986F-4FD9-BC77-ED84DA13C183}" destId="{F8D04D54-3B6D-4AFF-8E1B-72443C7255F3}" srcOrd="0" destOrd="2" presId="urn:microsoft.com/office/officeart/2005/8/layout/radial1"/>
    <dgm:cxn modelId="{6F67A80D-D06F-4CF3-A1BA-C5C54161986B}" type="presOf" srcId="{D775717F-416D-4290-A103-F69DD8436D39}" destId="{C3EBF411-DF27-4314-935C-2BE71EB42C1F}" srcOrd="0" destOrd="5" presId="urn:microsoft.com/office/officeart/2005/8/layout/radial1"/>
    <dgm:cxn modelId="{FF100574-3DB9-433F-B422-78D880DB685C}" srcId="{F86E548D-7B68-4C32-90F8-C8F933801253}" destId="{4D18309F-A062-4B9E-8468-2DC209A80231}" srcOrd="0" destOrd="0" parTransId="{4C4CC311-1396-48FC-ADA3-6E7E89EEDA23}" sibTransId="{0CA51B10-F431-4601-97C7-D05744EE9600}"/>
    <dgm:cxn modelId="{5F134B7D-F7EA-4743-AD23-466150239BBD}" srcId="{642D500C-FECA-434A-B488-F21807255D3A}" destId="{FAAAA574-BDED-4BED-AE5D-17933E5BD43D}" srcOrd="1" destOrd="0" parTransId="{47B79A42-23AF-4394-83BA-862CA1C39C99}" sibTransId="{57118937-CA59-448F-B108-C7FC695CD7DF}"/>
    <dgm:cxn modelId="{F04E1094-7B61-4EFF-B0F7-41E071C8E36B}" type="presOf" srcId="{9B317EDD-2B9C-402F-9304-12DFBCC59105}" destId="{97271A53-9137-4D04-AC9D-44C15D94569B}" srcOrd="0" destOrd="1" presId="urn:microsoft.com/office/officeart/2005/8/layout/radial1"/>
    <dgm:cxn modelId="{120EAC74-7A77-42AC-817C-16A327A55A99}" type="presOf" srcId="{A3E2D43D-F4A5-4296-ADE6-5F9D9E55C204}" destId="{B296C914-E11A-4BB2-8F57-BE10EE847794}" srcOrd="0" destOrd="0" presId="urn:microsoft.com/office/officeart/2005/8/layout/radial1"/>
    <dgm:cxn modelId="{07781525-94B6-4C3C-A704-C0564BE9B08C}" srcId="{F86E548D-7B68-4C32-90F8-C8F933801253}" destId="{1EB95CDC-1037-481C-8B48-395C02D41D5C}" srcOrd="5" destOrd="0" parTransId="{6133B00E-2932-49F9-8412-8C79BD35D724}" sibTransId="{F87C9AAE-D66D-4B2F-8F70-8C1A5D17F17B}"/>
    <dgm:cxn modelId="{63F70D1E-268C-4AC0-90F7-4EE020971051}" srcId="{7FD72441-BD51-409A-BBFB-CC490206EC12}" destId="{D775717F-416D-4290-A103-F69DD8436D39}" srcOrd="4" destOrd="0" parTransId="{89BE08F1-F595-42E1-80F6-93839E1A0562}" sibTransId="{C359C832-3FFF-4F86-84C2-EB5D91E5F28E}"/>
    <dgm:cxn modelId="{A406C2D2-0505-4CD6-AE54-0934AC76439D}" type="presOf" srcId="{8BD1FA33-5049-4A61-A16A-D4FC3459FE23}" destId="{25CFF0E8-CB11-4A8C-9337-B3BA85CC6DF4}" srcOrd="0" destOrd="0" presId="urn:microsoft.com/office/officeart/2005/8/layout/radial1"/>
    <dgm:cxn modelId="{0562B15D-9D7F-464A-94C2-47F2FC0B48B4}" srcId="{7FD72441-BD51-409A-BBFB-CC490206EC12}" destId="{A51DD2D3-EAC2-4B5A-A04C-2DEF92C73020}" srcOrd="8" destOrd="0" parTransId="{19BF2618-B7D7-4430-A085-8AF05BCC951E}" sibTransId="{FA8848BB-02A6-4F58-9355-36229E3895ED}"/>
    <dgm:cxn modelId="{088601CA-84F5-4F9D-9536-7412EA8397F7}" srcId="{F86E548D-7B68-4C32-90F8-C8F933801253}" destId="{86069392-8F28-463F-8F68-BA1654C1CD18}" srcOrd="4" destOrd="0" parTransId="{5F272A85-41F2-45FF-9951-A96C52FB1AF6}" sibTransId="{5F7AB06A-26E2-4268-8A28-A028D833BB95}"/>
    <dgm:cxn modelId="{98F5F3D1-7698-4848-936E-28995D8E3145}" srcId="{56D44783-D3B0-4277-B889-41C3073481FB}" destId="{642D500C-FECA-434A-B488-F21807255D3A}" srcOrd="2" destOrd="0" parTransId="{8BD1FA33-5049-4A61-A16A-D4FC3459FE23}" sibTransId="{8A33EF9F-9755-4D25-979A-70903411BBBD}"/>
    <dgm:cxn modelId="{C824112C-3C36-4D7E-B189-1D377F1EBB53}" type="presOf" srcId="{796274C1-5835-46A4-AAAB-67887F8AA96F}" destId="{E02B9AA1-378D-492F-9648-D52C6EF5F8F8}" srcOrd="1" destOrd="0" presId="urn:microsoft.com/office/officeart/2005/8/layout/radial1"/>
    <dgm:cxn modelId="{666789FA-243C-458B-AEEA-80535946E38C}" type="presOf" srcId="{DDF687B0-3990-4041-B844-B5099283FE65}" destId="{F8D04D54-3B6D-4AFF-8E1B-72443C7255F3}" srcOrd="0" destOrd="4" presId="urn:microsoft.com/office/officeart/2005/8/layout/radial1"/>
    <dgm:cxn modelId="{8D1840D1-8D3D-4E4E-84E6-DC68B2F1B859}" type="presOf" srcId="{5373171D-097D-4848-B641-AFAE83C60A22}" destId="{C3EBF411-DF27-4314-935C-2BE71EB42C1F}" srcOrd="0" destOrd="1" presId="urn:microsoft.com/office/officeart/2005/8/layout/radial1"/>
    <dgm:cxn modelId="{18429FFA-0EF6-4330-96C6-416745F2BCB5}" type="presOf" srcId="{DBED5BE5-0B36-4944-87BD-95E69A5F5C84}" destId="{F8D04D54-3B6D-4AFF-8E1B-72443C7255F3}" srcOrd="0" destOrd="3" presId="urn:microsoft.com/office/officeart/2005/8/layout/radial1"/>
    <dgm:cxn modelId="{A704E327-ACED-48C7-BBF2-8E68F9CC8B66}" srcId="{96305EDF-6EE9-4D0D-97D2-45B5AA723045}" destId="{56D44783-D3B0-4277-B889-41C3073481FB}" srcOrd="0" destOrd="0" parTransId="{923DFB7B-258D-4207-91A1-6C1331823587}" sibTransId="{4561059F-1284-4BD7-9ED4-18A10B55C646}"/>
    <dgm:cxn modelId="{D9617631-9DAE-4ADD-BA55-A52E43E24C25}" type="presOf" srcId="{FC36B8B7-3EE1-4D86-B474-8FAB229960D3}" destId="{C3EBF411-DF27-4314-935C-2BE71EB42C1F}" srcOrd="0" destOrd="8" presId="urn:microsoft.com/office/officeart/2005/8/layout/radial1"/>
    <dgm:cxn modelId="{7C524C8E-B3CC-4D90-A527-026584C2FD6E}" srcId="{642D500C-FECA-434A-B488-F21807255D3A}" destId="{9B317EDD-2B9C-402F-9304-12DFBCC59105}" srcOrd="0" destOrd="0" parTransId="{A3EDA30C-572B-472F-8059-D5CA10012705}" sibTransId="{E6618E97-155F-43C9-BC98-E2176B1A3BC3}"/>
    <dgm:cxn modelId="{C844EBED-E0DF-4F79-B3F2-315994CB6B8F}" type="presOf" srcId="{56D44783-D3B0-4277-B889-41C3073481FB}" destId="{19C7FA7A-F457-4253-B099-516BD3B41AE6}" srcOrd="0" destOrd="0" presId="urn:microsoft.com/office/officeart/2005/8/layout/radial1"/>
    <dgm:cxn modelId="{7C18E68E-014C-4C97-86B3-E4A12761C3F2}" srcId="{56D44783-D3B0-4277-B889-41C3073481FB}" destId="{F86E548D-7B68-4C32-90F8-C8F933801253}" srcOrd="1" destOrd="0" parTransId="{A3E2D43D-F4A5-4296-ADE6-5F9D9E55C204}" sibTransId="{48ADB3FB-8B16-4EBD-BCCF-BDF7F124E341}"/>
    <dgm:cxn modelId="{84882631-8940-42D8-AC9E-D3DE712341DB}" srcId="{F86E548D-7B68-4C32-90F8-C8F933801253}" destId="{7D647FFF-986F-4FD9-BC77-ED84DA13C183}" srcOrd="1" destOrd="0" parTransId="{0DE31F43-F153-47C0-9118-172B6493E946}" sibTransId="{002A607C-59D5-4786-AB92-F40B23165EDA}"/>
    <dgm:cxn modelId="{BA1BF88D-6A25-4BEE-B2F1-53A3AFA19F98}" srcId="{7FD72441-BD51-409A-BBFB-CC490206EC12}" destId="{88E55B3A-AD83-4498-8295-E2A5499958B6}" srcOrd="9" destOrd="0" parTransId="{1E3E436B-A1BE-40A9-9DDD-B89F2080BA7D}" sibTransId="{A62CDF26-8CC5-4674-AC0D-39BB339B09DB}"/>
    <dgm:cxn modelId="{B5B2FEC7-F766-4DE9-B41D-53F8B99A463E}" srcId="{7FD72441-BD51-409A-BBFB-CC490206EC12}" destId="{7C7CB49B-C45A-45A9-8428-7DEE9B8E1AF9}" srcOrd="2" destOrd="0" parTransId="{750EF010-CABB-4E25-BDBA-B0A491B44163}" sibTransId="{42A9FED2-4820-4891-BFD6-5BB014C0D697}"/>
    <dgm:cxn modelId="{3FB68EB3-7108-4A20-8825-C85F5972DED8}" srcId="{96305EDF-6EE9-4D0D-97D2-45B5AA723045}" destId="{46FB013B-1F81-47D6-B850-0D8DC610D814}" srcOrd="1" destOrd="0" parTransId="{0EBE1486-EFAD-4215-AF99-F4389206A5F4}" sibTransId="{F038A4A7-3EFD-4A71-BF40-40720D08E63A}"/>
    <dgm:cxn modelId="{EA964C35-2F71-4F34-84BB-CCA106F2260D}" type="presOf" srcId="{FAAAA574-BDED-4BED-AE5D-17933E5BD43D}" destId="{97271A53-9137-4D04-AC9D-44C15D94569B}" srcOrd="0" destOrd="2" presId="urn:microsoft.com/office/officeart/2005/8/layout/radial1"/>
    <dgm:cxn modelId="{982723B2-CE94-4AE5-AE0E-63EB109BD871}" type="presOf" srcId="{59B0463F-C191-4F2D-8E4A-5B489D6B80AF}" destId="{97271A53-9137-4D04-AC9D-44C15D94569B}" srcOrd="0" destOrd="3" presId="urn:microsoft.com/office/officeart/2005/8/layout/radial1"/>
    <dgm:cxn modelId="{D2FDEB2A-841D-4167-86E1-03DC28F9D159}" srcId="{7FD72441-BD51-409A-BBFB-CC490206EC12}" destId="{72AC2DE6-F986-4AD8-AA24-E2BCCA9DB04C}" srcOrd="1" destOrd="0" parTransId="{C482DF18-A1CE-4BAE-BC82-5528B0DEBC12}" sibTransId="{0FFCC33E-CE77-4B76-9479-46A84B2D3FF9}"/>
    <dgm:cxn modelId="{6D6D2517-5DEC-48B2-A99F-C9A8EA4C7025}" srcId="{F86E548D-7B68-4C32-90F8-C8F933801253}" destId="{DDF687B0-3990-4041-B844-B5099283FE65}" srcOrd="3" destOrd="0" parTransId="{432263FE-EEF5-4C58-9962-F464CA69A010}" sibTransId="{8821A090-3FA5-4143-8673-97BE32492353}"/>
    <dgm:cxn modelId="{3603424C-057B-4F22-B445-957735F1C347}" type="presOf" srcId="{1EB95CDC-1037-481C-8B48-395C02D41D5C}" destId="{F8D04D54-3B6D-4AFF-8E1B-72443C7255F3}" srcOrd="0" destOrd="6" presId="urn:microsoft.com/office/officeart/2005/8/layout/radial1"/>
    <dgm:cxn modelId="{6D1F477C-775D-4C39-BD60-74E6C09C4697}" type="presOf" srcId="{7C7CB49B-C45A-45A9-8428-7DEE9B8E1AF9}" destId="{C3EBF411-DF27-4314-935C-2BE71EB42C1F}" srcOrd="0" destOrd="3" presId="urn:microsoft.com/office/officeart/2005/8/layout/radial1"/>
    <dgm:cxn modelId="{8299E3BE-46BF-4A27-885B-1CEAD504A254}" type="presParOf" srcId="{1B22F848-CC64-4471-8782-9668A94F27EF}" destId="{19C7FA7A-F457-4253-B099-516BD3B41AE6}" srcOrd="0" destOrd="0" presId="urn:microsoft.com/office/officeart/2005/8/layout/radial1"/>
    <dgm:cxn modelId="{BC30A57E-1C05-44DE-9E8C-CE7E4353CBB4}" type="presParOf" srcId="{1B22F848-CC64-4471-8782-9668A94F27EF}" destId="{51EDE448-5D5E-45F0-BEB6-27919E82434C}" srcOrd="1" destOrd="0" presId="urn:microsoft.com/office/officeart/2005/8/layout/radial1"/>
    <dgm:cxn modelId="{FCE75508-667E-43CE-85DF-CA04963428C5}" type="presParOf" srcId="{51EDE448-5D5E-45F0-BEB6-27919E82434C}" destId="{E02B9AA1-378D-492F-9648-D52C6EF5F8F8}" srcOrd="0" destOrd="0" presId="urn:microsoft.com/office/officeart/2005/8/layout/radial1"/>
    <dgm:cxn modelId="{CDE160AB-C434-419A-B7F6-C3D9424A27CB}" type="presParOf" srcId="{1B22F848-CC64-4471-8782-9668A94F27EF}" destId="{C3EBF411-DF27-4314-935C-2BE71EB42C1F}" srcOrd="2" destOrd="0" presId="urn:microsoft.com/office/officeart/2005/8/layout/radial1"/>
    <dgm:cxn modelId="{2D4CF4BF-CA9A-49F4-931B-D13DF5730AEF}" type="presParOf" srcId="{1B22F848-CC64-4471-8782-9668A94F27EF}" destId="{B296C914-E11A-4BB2-8F57-BE10EE847794}" srcOrd="3" destOrd="0" presId="urn:microsoft.com/office/officeart/2005/8/layout/radial1"/>
    <dgm:cxn modelId="{14A9A87E-06FC-4BB9-8047-165FA7D42FBA}" type="presParOf" srcId="{B296C914-E11A-4BB2-8F57-BE10EE847794}" destId="{6D4BFD76-104A-41BA-AA15-108EE644E6C7}" srcOrd="0" destOrd="0" presId="urn:microsoft.com/office/officeart/2005/8/layout/radial1"/>
    <dgm:cxn modelId="{FC02CD70-31CC-439E-810F-E24521426940}" type="presParOf" srcId="{1B22F848-CC64-4471-8782-9668A94F27EF}" destId="{F8D04D54-3B6D-4AFF-8E1B-72443C7255F3}" srcOrd="4" destOrd="0" presId="urn:microsoft.com/office/officeart/2005/8/layout/radial1"/>
    <dgm:cxn modelId="{E95FED56-68EF-4681-81B7-49BB817D264C}" type="presParOf" srcId="{1B22F848-CC64-4471-8782-9668A94F27EF}" destId="{25CFF0E8-CB11-4A8C-9337-B3BA85CC6DF4}" srcOrd="5" destOrd="0" presId="urn:microsoft.com/office/officeart/2005/8/layout/radial1"/>
    <dgm:cxn modelId="{C45381BB-AE5D-4733-9DC1-D7EDB58ACA1C}" type="presParOf" srcId="{25CFF0E8-CB11-4A8C-9337-B3BA85CC6DF4}" destId="{9FD04395-2F07-495C-806C-EE786CB2FFB4}" srcOrd="0" destOrd="0" presId="urn:microsoft.com/office/officeart/2005/8/layout/radial1"/>
    <dgm:cxn modelId="{739EF3D7-C2A6-4922-B326-58449E36EE39}" type="presParOf" srcId="{1B22F848-CC64-4471-8782-9668A94F27EF}" destId="{97271A53-9137-4D04-AC9D-44C15D94569B}"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dgm:spPr/>
      <dgm:t>
        <a:bodyPr/>
        <a:lstStyle/>
        <a:p>
          <a:pPr rtl="0"/>
          <a:r>
            <a:rPr lang="en-US" dirty="0"/>
            <a:t>Phase1</a:t>
          </a:r>
        </a:p>
      </dgm:t>
    </dgm:pt>
    <dgm:pt modelId="{3CE04C94-F51E-4C3D-AD29-A104A9D974D0}" type="parTrans" cxnId="{238B851B-38FD-40C3-8B2C-0764B05B439D}">
      <dgm:prSet/>
      <dgm:spPr/>
      <dgm:t>
        <a:bodyPr/>
        <a:lstStyle/>
        <a:p>
          <a:endParaRPr lang="en-US"/>
        </a:p>
      </dgm:t>
    </dgm:pt>
    <dgm:pt modelId="{1117FD35-9C24-4A78-949C-B8693400B2C0}" type="sibTrans" cxnId="{238B851B-38FD-40C3-8B2C-0764B05B439D}">
      <dgm:prSet/>
      <dgm:spPr/>
      <dgm:t>
        <a:bodyPr/>
        <a:lstStyle/>
        <a:p>
          <a:endParaRPr lang="en-US"/>
        </a:p>
      </dgm:t>
    </dgm:pt>
    <dgm:pt modelId="{531C7028-F934-4489-AF22-F982AE853737}">
      <dgm:prSet/>
      <dgm:spPr/>
      <dgm:t>
        <a:bodyPr/>
        <a:lstStyle/>
        <a:p>
          <a:pPr rtl="0"/>
          <a:r>
            <a:rPr lang="en-US" dirty="0"/>
            <a:t>Phase2</a:t>
          </a:r>
        </a:p>
      </dgm:t>
    </dgm:pt>
    <dgm:pt modelId="{B4434136-9FEF-4381-A22A-93982923B307}" type="parTrans" cxnId="{ED564931-BDE3-40AA-8530-562160124B16}">
      <dgm:prSet/>
      <dgm:spPr/>
      <dgm:t>
        <a:bodyPr/>
        <a:lstStyle/>
        <a:p>
          <a:endParaRPr lang="en-US"/>
        </a:p>
      </dgm:t>
    </dgm:pt>
    <dgm:pt modelId="{BD604E28-DEB4-4969-9C6A-238100E8FECA}" type="sibTrans" cxnId="{ED564931-BDE3-40AA-8530-562160124B16}">
      <dgm:prSet/>
      <dgm:spPr/>
      <dgm:t>
        <a:bodyPr/>
        <a:lstStyle/>
        <a:p>
          <a:endParaRPr lang="en-US"/>
        </a:p>
      </dgm:t>
    </dgm:pt>
    <dgm:pt modelId="{5ACF85EB-C5E6-4ADA-876C-16531F0DC2AD}">
      <dgm:prSet/>
      <dgm:spPr/>
      <dgm:t>
        <a:bodyPr/>
        <a:lstStyle/>
        <a:p>
          <a:pPr rtl="0"/>
          <a:r>
            <a:rPr lang="en-US" dirty="0"/>
            <a:t>Phase3</a:t>
          </a:r>
        </a:p>
      </dgm:t>
    </dgm:pt>
    <dgm:pt modelId="{82AA24E3-6C9D-4E69-8B2E-BD482933053F}" type="parTrans" cxnId="{8B016160-1482-49C2-B9D1-87F597169AFA}">
      <dgm:prSet/>
      <dgm:spPr/>
      <dgm:t>
        <a:bodyPr/>
        <a:lstStyle/>
        <a:p>
          <a:endParaRPr lang="en-US"/>
        </a:p>
      </dgm:t>
    </dgm:pt>
    <dgm:pt modelId="{2A7C3F67-A9B5-480D-91CE-4F6EB00BE052}" type="sibTrans" cxnId="{8B016160-1482-49C2-B9D1-87F597169AFA}">
      <dgm:prSet/>
      <dgm:spPr/>
      <dgm:t>
        <a:bodyPr/>
        <a:lstStyle/>
        <a:p>
          <a:endParaRPr lang="en-US"/>
        </a:p>
      </dgm:t>
    </dgm:pt>
    <dgm:pt modelId="{8CC906BE-B374-492E-B36A-9CF98289570D}">
      <dgm:prSet/>
      <dgm:spPr/>
      <dgm:t>
        <a:bodyPr/>
        <a:lstStyle/>
        <a:p>
          <a:pPr rtl="0"/>
          <a:r>
            <a:rPr lang="en-US" dirty="0"/>
            <a:t>Phase4</a:t>
          </a:r>
        </a:p>
      </dgm:t>
    </dgm:pt>
    <dgm:pt modelId="{14D892C1-1BB2-43DA-93BF-CBA2E77B1B9A}" type="parTrans" cxnId="{BF6610BE-CB8E-44E3-AA4D-2EDAA4DE7D55}">
      <dgm:prSet/>
      <dgm:spPr/>
      <dgm:t>
        <a:bodyPr/>
        <a:lstStyle/>
        <a:p>
          <a:endParaRPr lang="en-US"/>
        </a:p>
      </dgm:t>
    </dgm:pt>
    <dgm:pt modelId="{146113D9-61D1-48AE-BB20-71515175A6E6}" type="sibTrans" cxnId="{BF6610BE-CB8E-44E3-AA4D-2EDAA4DE7D55}">
      <dgm:prSet/>
      <dgm:spPr/>
      <dgm:t>
        <a:bodyPr/>
        <a:lstStyle/>
        <a:p>
          <a:endParaRPr lang="en-US"/>
        </a:p>
      </dgm:t>
    </dgm:pt>
    <dgm:pt modelId="{9A050D65-2F10-4519-BFF2-1B3673BC80E2}">
      <dgm:prSet/>
      <dgm:spPr/>
      <dgm:t>
        <a:bodyPr/>
        <a:lstStyle/>
        <a:p>
          <a:pPr rtl="0"/>
          <a:r>
            <a:rPr lang="en-US" dirty="0"/>
            <a:t>Phase5</a:t>
          </a:r>
        </a:p>
      </dgm:t>
    </dgm:pt>
    <dgm:pt modelId="{0CC35757-4E53-4589-A247-13D8402A2CDB}" type="parTrans" cxnId="{AFCDA2F2-E500-4051-B3B6-24218060C0B0}">
      <dgm:prSet/>
      <dgm:spPr/>
      <dgm:t>
        <a:bodyPr/>
        <a:lstStyle/>
        <a:p>
          <a:endParaRPr lang="en-US"/>
        </a:p>
      </dgm:t>
    </dgm:pt>
    <dgm:pt modelId="{91CC6A59-F7A1-4F7B-8BD4-6F3DA314224C}" type="sibTrans" cxnId="{AFCDA2F2-E500-4051-B3B6-24218060C0B0}">
      <dgm:prSet/>
      <dgm:spPr/>
      <dgm:t>
        <a:bodyPr/>
        <a:lstStyle/>
        <a:p>
          <a:endParaRPr lang="en-US"/>
        </a:p>
      </dgm:t>
    </dgm:pt>
    <dgm:pt modelId="{4C63F574-523D-4052-8C74-C6C9B536DDF2}">
      <dgm:prSet/>
      <dgm:spPr/>
      <dgm:t>
        <a:bodyPr/>
        <a:lstStyle/>
        <a:p>
          <a:pPr rtl="0"/>
          <a:r>
            <a:rPr lang="en-US" dirty="0"/>
            <a:t>Define</a:t>
          </a:r>
        </a:p>
      </dgm:t>
    </dgm:pt>
    <dgm:pt modelId="{E008BC5D-E91E-466C-8A0E-5A3EAFAE714E}" type="parTrans" cxnId="{B4A9876B-6E0C-4C4C-94D3-B56F4AD274AA}">
      <dgm:prSet/>
      <dgm:spPr/>
      <dgm:t>
        <a:bodyPr/>
        <a:lstStyle/>
        <a:p>
          <a:endParaRPr lang="en-US"/>
        </a:p>
      </dgm:t>
    </dgm:pt>
    <dgm:pt modelId="{88B02C41-4D36-4917-BACB-A8FD408AF7BB}" type="sibTrans" cxnId="{B4A9876B-6E0C-4C4C-94D3-B56F4AD274AA}">
      <dgm:prSet/>
      <dgm:spPr/>
      <dgm:t>
        <a:bodyPr/>
        <a:lstStyle/>
        <a:p>
          <a:endParaRPr lang="en-US"/>
        </a:p>
      </dgm:t>
    </dgm:pt>
    <dgm:pt modelId="{CAB9AF16-4841-457F-BA39-3C0211C4D59F}">
      <dgm:prSet/>
      <dgm:spPr/>
      <dgm:t>
        <a:bodyPr/>
        <a:lstStyle/>
        <a:p>
          <a:pPr rtl="0"/>
          <a:r>
            <a:rPr lang="en-US" dirty="0"/>
            <a:t>Design</a:t>
          </a:r>
        </a:p>
      </dgm:t>
    </dgm:pt>
    <dgm:pt modelId="{751DC7DC-F95B-4BC7-B346-2A8BFE14B615}" type="parTrans" cxnId="{C45840C9-4F60-4BFC-BD19-5E856448576B}">
      <dgm:prSet/>
      <dgm:spPr/>
      <dgm:t>
        <a:bodyPr/>
        <a:lstStyle/>
        <a:p>
          <a:endParaRPr lang="en-US"/>
        </a:p>
      </dgm:t>
    </dgm:pt>
    <dgm:pt modelId="{17126211-F375-4C8A-8974-FDEE6058F4E7}" type="sibTrans" cxnId="{C45840C9-4F60-4BFC-BD19-5E856448576B}">
      <dgm:prSet/>
      <dgm:spPr/>
      <dgm:t>
        <a:bodyPr/>
        <a:lstStyle/>
        <a:p>
          <a:endParaRPr lang="en-US"/>
        </a:p>
      </dgm:t>
    </dgm:pt>
    <dgm:pt modelId="{80E2C1E8-BBAD-4F87-A584-5A3BC983AF6E}">
      <dgm:prSet/>
      <dgm:spPr/>
      <dgm:t>
        <a:bodyPr/>
        <a:lstStyle/>
        <a:p>
          <a:pPr rtl="0"/>
          <a:r>
            <a:rPr lang="en-US" dirty="0"/>
            <a:t>Develop</a:t>
          </a:r>
        </a:p>
      </dgm:t>
    </dgm:pt>
    <dgm:pt modelId="{7D90261C-A224-48F9-A445-6132DC92B218}" type="parTrans" cxnId="{4A58F6A3-7617-4667-AB6D-C9ED35446575}">
      <dgm:prSet/>
      <dgm:spPr/>
      <dgm:t>
        <a:bodyPr/>
        <a:lstStyle/>
        <a:p>
          <a:endParaRPr lang="en-US"/>
        </a:p>
      </dgm:t>
    </dgm:pt>
    <dgm:pt modelId="{2FF33A68-7F96-441E-87A0-809ACC5D0DC0}" type="sibTrans" cxnId="{4A58F6A3-7617-4667-AB6D-C9ED35446575}">
      <dgm:prSet/>
      <dgm:spPr/>
      <dgm:t>
        <a:bodyPr/>
        <a:lstStyle/>
        <a:p>
          <a:endParaRPr lang="en-US"/>
        </a:p>
      </dgm:t>
    </dgm:pt>
    <dgm:pt modelId="{E4A35909-BF15-4408-8CE6-B039DE32E7EC}">
      <dgm:prSet/>
      <dgm:spPr/>
      <dgm:t>
        <a:bodyPr/>
        <a:lstStyle/>
        <a:p>
          <a:pPr rtl="0"/>
          <a:r>
            <a:rPr lang="en-US" dirty="0"/>
            <a:t>Test</a:t>
          </a:r>
        </a:p>
      </dgm:t>
    </dgm:pt>
    <dgm:pt modelId="{B1AB2C3E-3B28-4C26-9985-F7BE29DDBBDC}" type="parTrans" cxnId="{2670CE87-3292-40A7-8016-82AA359EB7D5}">
      <dgm:prSet/>
      <dgm:spPr/>
      <dgm:t>
        <a:bodyPr/>
        <a:lstStyle/>
        <a:p>
          <a:endParaRPr lang="en-US"/>
        </a:p>
      </dgm:t>
    </dgm:pt>
    <dgm:pt modelId="{82EBF904-978B-48E5-BEAD-CE0ED151DEF9}" type="sibTrans" cxnId="{2670CE87-3292-40A7-8016-82AA359EB7D5}">
      <dgm:prSet/>
      <dgm:spPr/>
      <dgm:t>
        <a:bodyPr/>
        <a:lstStyle/>
        <a:p>
          <a:endParaRPr lang="en-US"/>
        </a:p>
      </dgm:t>
    </dgm:pt>
    <dgm:pt modelId="{AC1FA38B-1A0E-49F8-B328-2FD04A6CFEE0}">
      <dgm:prSet/>
      <dgm:spPr/>
      <dgm:t>
        <a:bodyPr/>
        <a:lstStyle/>
        <a:p>
          <a:pPr rtl="0"/>
          <a:r>
            <a:rPr lang="en-US" dirty="0"/>
            <a:t>Deploy</a:t>
          </a:r>
        </a:p>
      </dgm:t>
    </dgm:pt>
    <dgm:pt modelId="{4D69D291-DBE3-4EE1-B015-9FEF808D10F8}" type="parTrans" cxnId="{A15BB496-305D-4692-905E-575A6AEFBC7E}">
      <dgm:prSet/>
      <dgm:spPr/>
      <dgm:t>
        <a:bodyPr/>
        <a:lstStyle/>
        <a:p>
          <a:endParaRPr lang="en-US"/>
        </a:p>
      </dgm:t>
    </dgm:pt>
    <dgm:pt modelId="{2F21BCB7-E6D7-42D5-8079-FB8BC09CCA3B}" type="sibTrans" cxnId="{A15BB496-305D-4692-905E-575A6AEFBC7E}">
      <dgm:prSet/>
      <dgm:spPr/>
      <dgm:t>
        <a:bodyPr/>
        <a:lstStyle/>
        <a:p>
          <a:endParaRPr lang="en-US"/>
        </a:p>
      </dgm:t>
    </dgm:pt>
    <dgm:pt modelId="{38F08F05-A099-4529-BBBF-F244A5F56F0B}">
      <dgm:prSet custT="1"/>
      <dgm:spPr/>
      <dgm:t>
        <a:bodyPr/>
        <a:lstStyle/>
        <a:p>
          <a:pPr rtl="0"/>
          <a:r>
            <a:rPr lang="en-US" sz="2800" b="1" dirty="0"/>
            <a:t>$</a:t>
          </a:r>
        </a:p>
      </dgm:t>
    </dgm:pt>
    <dgm:pt modelId="{2AA9E3CC-B431-4A3F-9262-FE2D37CDD71F}" type="parTrans" cxnId="{8F7809A7-D4BA-42FA-9F07-394483FD31B6}">
      <dgm:prSet/>
      <dgm:spPr/>
      <dgm:t>
        <a:bodyPr/>
        <a:lstStyle/>
        <a:p>
          <a:endParaRPr lang="en-US"/>
        </a:p>
      </dgm:t>
    </dgm:pt>
    <dgm:pt modelId="{65F6A5E8-D576-4D2A-8819-88F10FADE8B1}" type="sibTrans" cxnId="{8F7809A7-D4BA-42FA-9F07-394483FD31B6}">
      <dgm:prSet/>
      <dgm:spPr/>
      <dgm:t>
        <a:bodyPr/>
        <a:lstStyle/>
        <a:p>
          <a:endParaRPr lang="en-US"/>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018FBCAC-5F0B-4E71-A56B-65EAAEB5B126}" type="presOf" srcId="{E8180231-AE79-4C58-AF45-98607377A410}" destId="{61589D4C-0314-451B-A1A2-C768FDAF69E5}"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E65DE5B8-A5C3-400D-8B31-81AD580245AE}"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EB8E5E1C-4E77-4F5E-8CCE-F21EAC1BE13C}" srcId="{D833CE33-4397-4DEC-BFA4-DC31B8D8E799}" destId="{02E595AB-6D1F-47F3-B130-D1EDF462BC81}" srcOrd="6" destOrd="0" parTransId="{4D52D23D-86A4-480E-A122-5B7D369E817D}" sibTransId="{F950177C-B94C-4B8C-98CF-E3635830804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4FCF2584-10C0-4790-BD90-FE978C15A298}" type="presOf" srcId="{D833CE33-4397-4DEC-BFA4-DC31B8D8E799}" destId="{729A890B-975E-44E3-9FB6-234BA4B9953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1C7210-DA40-482D-9569-306E12C8F1F7}">
      <dsp:nvSpPr>
        <dsp:cNvPr id="0" name=""/>
        <dsp:cNvSpPr/>
      </dsp:nvSpPr>
      <dsp:spPr>
        <a:xfrm>
          <a:off x="0" y="4915080"/>
          <a:ext cx="7765576" cy="3585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Benefits Measurement</a:t>
          </a:r>
          <a:endParaRPr lang="en-US" sz="1800" kern="1200" dirty="0"/>
        </a:p>
      </dsp:txBody>
      <dsp:txXfrm>
        <a:off x="0" y="4915080"/>
        <a:ext cx="7765576" cy="358577"/>
      </dsp:txXfrm>
    </dsp:sp>
    <dsp:sp modelId="{C6FC3EDE-6810-4E79-8A2B-37F4B2E1B6B3}">
      <dsp:nvSpPr>
        <dsp:cNvPr id="0" name=""/>
        <dsp:cNvSpPr/>
      </dsp:nvSpPr>
      <dsp:spPr>
        <a:xfrm rot="10800000">
          <a:off x="0" y="4368967"/>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Project Closure</a:t>
          </a:r>
          <a:endParaRPr lang="en-US" sz="1800" kern="1200"/>
        </a:p>
      </dsp:txBody>
      <dsp:txXfrm rot="10800000">
        <a:off x="0" y="4368967"/>
        <a:ext cx="7765576" cy="358342"/>
      </dsp:txXfrm>
    </dsp:sp>
    <dsp:sp modelId="{A2A5A9D3-1B41-4341-A7D4-006694CD23B1}">
      <dsp:nvSpPr>
        <dsp:cNvPr id="0" name=""/>
        <dsp:cNvSpPr/>
      </dsp:nvSpPr>
      <dsp:spPr>
        <a:xfrm rot="10800000">
          <a:off x="0" y="3822854"/>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Execution &amp; Project Governance</a:t>
          </a:r>
          <a:endParaRPr lang="en-US" sz="1800" kern="1200"/>
        </a:p>
      </dsp:txBody>
      <dsp:txXfrm rot="10800000">
        <a:off x="0" y="3822854"/>
        <a:ext cx="7765576" cy="358342"/>
      </dsp:txXfrm>
    </dsp:sp>
    <dsp:sp modelId="{B7B8176E-5591-4029-8709-D11D9EE1F98A}">
      <dsp:nvSpPr>
        <dsp:cNvPr id="0" name=""/>
        <dsp:cNvSpPr/>
      </dsp:nvSpPr>
      <dsp:spPr>
        <a:xfrm rot="10800000">
          <a:off x="0" y="3276741"/>
          <a:ext cx="7765576" cy="551491"/>
        </a:xfrm>
        <a:prstGeom prst="upArrowCallou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Project Planning (detailing, estimation, scheduling)</a:t>
          </a:r>
          <a:endParaRPr lang="en-US" sz="1800" kern="1200" dirty="0"/>
        </a:p>
      </dsp:txBody>
      <dsp:txXfrm rot="10800000">
        <a:off x="0" y="3276741"/>
        <a:ext cx="7765576" cy="358342"/>
      </dsp:txXfrm>
    </dsp:sp>
    <dsp:sp modelId="{445A9131-3930-405D-8660-DA08A4B6B123}">
      <dsp:nvSpPr>
        <dsp:cNvPr id="0" name=""/>
        <dsp:cNvSpPr/>
      </dsp:nvSpPr>
      <dsp:spPr>
        <a:xfrm rot="10800000">
          <a:off x="0" y="2730628"/>
          <a:ext cx="7765576" cy="551491"/>
        </a:xfrm>
        <a:prstGeom prst="upArrowCallou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Project Charter</a:t>
          </a:r>
          <a:endParaRPr lang="en-US" sz="1800" kern="1200"/>
        </a:p>
      </dsp:txBody>
      <dsp:txXfrm rot="10800000">
        <a:off x="0" y="2730628"/>
        <a:ext cx="7765576" cy="358342"/>
      </dsp:txXfrm>
    </dsp:sp>
    <dsp:sp modelId="{26F54826-0381-46B0-8F9B-977F6FE876B7}">
      <dsp:nvSpPr>
        <dsp:cNvPr id="0" name=""/>
        <dsp:cNvSpPr/>
      </dsp:nvSpPr>
      <dsp:spPr>
        <a:xfrm rot="10800000">
          <a:off x="0" y="2184516"/>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Agreement</a:t>
          </a:r>
          <a:endParaRPr lang="en-US" sz="1800" kern="1200"/>
        </a:p>
      </dsp:txBody>
      <dsp:txXfrm rot="10800000">
        <a:off x="0" y="2184516"/>
        <a:ext cx="7765576" cy="358342"/>
      </dsp:txXfrm>
    </dsp:sp>
    <dsp:sp modelId="{E567DBB2-6CAA-4D40-8063-1579D527991C}">
      <dsp:nvSpPr>
        <dsp:cNvPr id="0" name=""/>
        <dsp:cNvSpPr/>
      </dsp:nvSpPr>
      <dsp:spPr>
        <a:xfrm rot="10800000">
          <a:off x="0" y="1638403"/>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a:t>Proposal</a:t>
          </a:r>
          <a:endParaRPr lang="en-US" sz="1800" kern="1200"/>
        </a:p>
      </dsp:txBody>
      <dsp:txXfrm rot="10800000">
        <a:off x="0" y="1638403"/>
        <a:ext cx="7765576" cy="358342"/>
      </dsp:txXfrm>
    </dsp:sp>
    <dsp:sp modelId="{8DA0A99D-4EAA-4DC1-936C-6A691DE4FFA7}">
      <dsp:nvSpPr>
        <dsp:cNvPr id="0" name=""/>
        <dsp:cNvSpPr/>
      </dsp:nvSpPr>
      <dsp:spPr>
        <a:xfrm rot="10800000">
          <a:off x="0" y="1092290"/>
          <a:ext cx="7765576" cy="551491"/>
        </a:xfrm>
        <a:prstGeom prst="upArrowCallou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Business Case (estimation, approach)</a:t>
          </a:r>
          <a:endParaRPr lang="en-US" sz="1800" kern="1200" dirty="0"/>
        </a:p>
      </dsp:txBody>
      <dsp:txXfrm rot="10800000">
        <a:off x="0" y="1092290"/>
        <a:ext cx="7765576" cy="358342"/>
      </dsp:txXfrm>
    </dsp:sp>
    <dsp:sp modelId="{EFA0510E-B938-4691-81E5-A43A5E2BECCF}">
      <dsp:nvSpPr>
        <dsp:cNvPr id="0" name=""/>
        <dsp:cNvSpPr/>
      </dsp:nvSpPr>
      <dsp:spPr>
        <a:xfrm rot="10800000">
          <a:off x="0" y="546177"/>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High Level Solution Conceptualization (SOW)</a:t>
          </a:r>
          <a:endParaRPr lang="en-US" sz="1800" kern="1200" dirty="0"/>
        </a:p>
      </dsp:txBody>
      <dsp:txXfrm rot="10800000">
        <a:off x="0" y="546177"/>
        <a:ext cx="7765576" cy="358342"/>
      </dsp:txXfrm>
    </dsp:sp>
    <dsp:sp modelId="{439CDEB4-C68A-4D0E-B9D7-201E424FBAE5}">
      <dsp:nvSpPr>
        <dsp:cNvPr id="0" name=""/>
        <dsp:cNvSpPr/>
      </dsp:nvSpPr>
      <dsp:spPr>
        <a:xfrm rot="10800000">
          <a:off x="0" y="64"/>
          <a:ext cx="7765576" cy="5514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IN" sz="1800" kern="1200" dirty="0"/>
            <a:t>Problem / Need for Change</a:t>
          </a:r>
          <a:endParaRPr lang="en-US" sz="1800" kern="1200" dirty="0"/>
        </a:p>
      </dsp:txBody>
      <dsp:txXfrm rot="10800000">
        <a:off x="0" y="64"/>
        <a:ext cx="7765576" cy="3583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08255-1CC6-4EE1-B451-C50A9C2B4649}">
      <dsp:nvSpPr>
        <dsp:cNvPr id="0" name=""/>
        <dsp:cNvSpPr/>
      </dsp:nvSpPr>
      <dsp:spPr>
        <a:xfrm>
          <a:off x="0" y="4325594"/>
          <a:ext cx="7765576" cy="946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Closure</a:t>
          </a:r>
        </a:p>
      </dsp:txBody>
      <dsp:txXfrm>
        <a:off x="0" y="4325594"/>
        <a:ext cx="7765576" cy="511020"/>
      </dsp:txXfrm>
    </dsp:sp>
    <dsp:sp modelId="{15869FBD-F419-40E4-A6F1-6F3EE2679904}">
      <dsp:nvSpPr>
        <dsp:cNvPr id="0" name=""/>
        <dsp:cNvSpPr/>
      </dsp:nvSpPr>
      <dsp:spPr>
        <a:xfrm>
          <a:off x="0" y="4817688"/>
          <a:ext cx="3882788" cy="4353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Final Product, Service &amp; Result</a:t>
          </a:r>
        </a:p>
      </dsp:txBody>
      <dsp:txXfrm>
        <a:off x="0" y="4817688"/>
        <a:ext cx="3882788" cy="435313"/>
      </dsp:txXfrm>
    </dsp:sp>
    <dsp:sp modelId="{79A8ED8E-569C-412D-96AE-4EB712A92100}">
      <dsp:nvSpPr>
        <dsp:cNvPr id="0" name=""/>
        <dsp:cNvSpPr/>
      </dsp:nvSpPr>
      <dsp:spPr>
        <a:xfrm>
          <a:off x="3882788" y="4817688"/>
          <a:ext cx="3882788" cy="4353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Organization Process Assets Update</a:t>
          </a:r>
        </a:p>
      </dsp:txBody>
      <dsp:txXfrm>
        <a:off x="3882788" y="4817688"/>
        <a:ext cx="3882788" cy="435313"/>
      </dsp:txXfrm>
    </dsp:sp>
    <dsp:sp modelId="{3B564ED4-483A-442A-B55C-E21EDDF4A9A5}">
      <dsp:nvSpPr>
        <dsp:cNvPr id="0" name=""/>
        <dsp:cNvSpPr/>
      </dsp:nvSpPr>
      <dsp:spPr>
        <a:xfrm rot="10800000">
          <a:off x="0" y="2884327"/>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Monitor &amp; Controlling</a:t>
          </a:r>
        </a:p>
      </dsp:txBody>
      <dsp:txXfrm rot="-10800000">
        <a:off x="0" y="2884327"/>
        <a:ext cx="7765576" cy="510867"/>
      </dsp:txXfrm>
    </dsp:sp>
    <dsp:sp modelId="{F9DBE84A-7D7F-4736-89D0-28DCE242DF1B}">
      <dsp:nvSpPr>
        <dsp:cNvPr id="0" name=""/>
        <dsp:cNvSpPr/>
      </dsp:nvSpPr>
      <dsp:spPr>
        <a:xfrm>
          <a:off x="0" y="3395194"/>
          <a:ext cx="3882788" cy="4351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Planning</a:t>
          </a:r>
        </a:p>
      </dsp:txBody>
      <dsp:txXfrm>
        <a:off x="0" y="3395194"/>
        <a:ext cx="3882788" cy="435183"/>
      </dsp:txXfrm>
    </dsp:sp>
    <dsp:sp modelId="{27CE6A9B-56A8-4FAA-A0CE-674731B52840}">
      <dsp:nvSpPr>
        <dsp:cNvPr id="0" name=""/>
        <dsp:cNvSpPr/>
      </dsp:nvSpPr>
      <dsp:spPr>
        <a:xfrm>
          <a:off x="3882788" y="3395194"/>
          <a:ext cx="3882788" cy="4351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Execution</a:t>
          </a:r>
        </a:p>
      </dsp:txBody>
      <dsp:txXfrm>
        <a:off x="3882788" y="3395194"/>
        <a:ext cx="3882788" cy="435183"/>
      </dsp:txXfrm>
    </dsp:sp>
    <dsp:sp modelId="{B324FEA0-0EAC-4876-9BDF-8395DC0D733E}">
      <dsp:nvSpPr>
        <dsp:cNvPr id="0" name=""/>
        <dsp:cNvSpPr/>
      </dsp:nvSpPr>
      <dsp:spPr>
        <a:xfrm rot="10800000">
          <a:off x="0" y="1443060"/>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Planning (Initial)</a:t>
          </a:r>
        </a:p>
      </dsp:txBody>
      <dsp:txXfrm rot="10800000">
        <a:off x="0" y="1443060"/>
        <a:ext cx="7765576" cy="945716"/>
      </dsp:txXfrm>
    </dsp:sp>
    <dsp:sp modelId="{E4D4ADAA-8A05-4152-9734-F81E2FF760A9}">
      <dsp:nvSpPr>
        <dsp:cNvPr id="0" name=""/>
        <dsp:cNvSpPr/>
      </dsp:nvSpPr>
      <dsp:spPr>
        <a:xfrm rot="10800000">
          <a:off x="0" y="1792"/>
          <a:ext cx="7765576" cy="145546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Initiation</a:t>
          </a:r>
        </a:p>
      </dsp:txBody>
      <dsp:txXfrm rot="10800000">
        <a:off x="0" y="1792"/>
        <a:ext cx="7765576" cy="945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7FA7A-F457-4253-B099-516BD3B41AE6}">
      <dsp:nvSpPr>
        <dsp:cNvPr id="0" name=""/>
        <dsp:cNvSpPr/>
      </dsp:nvSpPr>
      <dsp:spPr>
        <a:xfrm>
          <a:off x="6248405" y="1723221"/>
          <a:ext cx="1981194" cy="9958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Stakeholders</a:t>
          </a:r>
          <a:endParaRPr lang="en-US" sz="1600" kern="1200" dirty="0"/>
        </a:p>
      </dsp:txBody>
      <dsp:txXfrm>
        <a:off x="6538544" y="1869065"/>
        <a:ext cx="1400916" cy="704195"/>
      </dsp:txXfrm>
    </dsp:sp>
    <dsp:sp modelId="{51EDE448-5D5E-45F0-BEB6-27919E82434C}">
      <dsp:nvSpPr>
        <dsp:cNvPr id="0" name=""/>
        <dsp:cNvSpPr/>
      </dsp:nvSpPr>
      <dsp:spPr>
        <a:xfrm rot="11040807">
          <a:off x="4313301" y="2064047"/>
          <a:ext cx="1947001" cy="40288"/>
        </a:xfrm>
        <a:custGeom>
          <a:avLst/>
          <a:gdLst/>
          <a:ahLst/>
          <a:cxnLst/>
          <a:rect l="0" t="0" r="0" b="0"/>
          <a:pathLst>
            <a:path>
              <a:moveTo>
                <a:pt x="0" y="20144"/>
              </a:moveTo>
              <a:lnTo>
                <a:pt x="1947001"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238127" y="2035516"/>
        <a:ext cx="97350" cy="97350"/>
      </dsp:txXfrm>
    </dsp:sp>
    <dsp:sp modelId="{C3EBF411-DF27-4314-935C-2BE71EB42C1F}">
      <dsp:nvSpPr>
        <dsp:cNvPr id="0" name=""/>
        <dsp:cNvSpPr/>
      </dsp:nvSpPr>
      <dsp:spPr>
        <a:xfrm>
          <a:off x="209562" y="304806"/>
          <a:ext cx="4114795" cy="3135010"/>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dirty="0"/>
            <a:t>Internal </a:t>
          </a:r>
        </a:p>
        <a:p>
          <a:pPr marL="171450" lvl="1" indent="-171450" algn="l" defTabSz="711200">
            <a:lnSpc>
              <a:spcPct val="90000"/>
            </a:lnSpc>
            <a:spcBef>
              <a:spcPct val="0"/>
            </a:spcBef>
            <a:spcAft>
              <a:spcPct val="15000"/>
            </a:spcAft>
            <a:buChar char="•"/>
          </a:pPr>
          <a:r>
            <a:rPr lang="en-US" sz="1600" kern="1200" dirty="0"/>
            <a:t>Top Management</a:t>
          </a:r>
        </a:p>
        <a:p>
          <a:pPr marL="171450" lvl="1" indent="-171450" algn="l" defTabSz="711200">
            <a:lnSpc>
              <a:spcPct val="90000"/>
            </a:lnSpc>
            <a:spcBef>
              <a:spcPct val="0"/>
            </a:spcBef>
            <a:spcAft>
              <a:spcPct val="15000"/>
            </a:spcAft>
            <a:buChar char="•"/>
          </a:pPr>
          <a:r>
            <a:rPr lang="en-US" sz="1600" kern="1200" dirty="0"/>
            <a:t>Program Management</a:t>
          </a:r>
        </a:p>
        <a:p>
          <a:pPr marL="171450" lvl="1" indent="-171450" algn="l" defTabSz="711200">
            <a:lnSpc>
              <a:spcPct val="90000"/>
            </a:lnSpc>
            <a:spcBef>
              <a:spcPct val="0"/>
            </a:spcBef>
            <a:spcAft>
              <a:spcPct val="15000"/>
            </a:spcAft>
            <a:buChar char="•"/>
          </a:pPr>
          <a:r>
            <a:rPr lang="en-US" sz="1600" kern="1200" dirty="0"/>
            <a:t>PMO</a:t>
          </a:r>
        </a:p>
        <a:p>
          <a:pPr marL="171450" lvl="1" indent="-171450" algn="l" defTabSz="711200">
            <a:lnSpc>
              <a:spcPct val="90000"/>
            </a:lnSpc>
            <a:spcBef>
              <a:spcPct val="0"/>
            </a:spcBef>
            <a:spcAft>
              <a:spcPct val="15000"/>
            </a:spcAft>
            <a:buChar char="•"/>
          </a:pPr>
          <a:r>
            <a:rPr lang="en-US" sz="1600" kern="1200" dirty="0"/>
            <a:t>Project Director</a:t>
          </a:r>
        </a:p>
        <a:p>
          <a:pPr marL="171450" lvl="1" indent="-171450" algn="l" defTabSz="711200">
            <a:lnSpc>
              <a:spcPct val="90000"/>
            </a:lnSpc>
            <a:spcBef>
              <a:spcPct val="0"/>
            </a:spcBef>
            <a:spcAft>
              <a:spcPct val="15000"/>
            </a:spcAft>
            <a:buChar char="•"/>
          </a:pPr>
          <a:r>
            <a:rPr lang="en-US" sz="1600" kern="1200" dirty="0"/>
            <a:t>Project Sponsor</a:t>
          </a:r>
        </a:p>
        <a:p>
          <a:pPr marL="171450" lvl="1" indent="-171450" algn="l" defTabSz="711200">
            <a:lnSpc>
              <a:spcPct val="90000"/>
            </a:lnSpc>
            <a:spcBef>
              <a:spcPct val="0"/>
            </a:spcBef>
            <a:spcAft>
              <a:spcPct val="15000"/>
            </a:spcAft>
            <a:buChar char="•"/>
          </a:pPr>
          <a:r>
            <a:rPr lang="en-US" sz="1600" kern="1200" dirty="0"/>
            <a:t>Project Manager</a:t>
          </a:r>
        </a:p>
        <a:p>
          <a:pPr marL="171450" lvl="1" indent="-171450" algn="l" defTabSz="711200">
            <a:lnSpc>
              <a:spcPct val="90000"/>
            </a:lnSpc>
            <a:spcBef>
              <a:spcPct val="0"/>
            </a:spcBef>
            <a:spcAft>
              <a:spcPct val="15000"/>
            </a:spcAft>
            <a:buChar char="•"/>
          </a:pPr>
          <a:r>
            <a:rPr lang="en-US" sz="1600" kern="1200" dirty="0"/>
            <a:t>Operation Manager</a:t>
          </a:r>
        </a:p>
        <a:p>
          <a:pPr marL="171450" lvl="1" indent="-171450" algn="l" defTabSz="711200">
            <a:lnSpc>
              <a:spcPct val="90000"/>
            </a:lnSpc>
            <a:spcBef>
              <a:spcPct val="0"/>
            </a:spcBef>
            <a:spcAft>
              <a:spcPct val="15000"/>
            </a:spcAft>
            <a:buChar char="•"/>
          </a:pPr>
          <a:r>
            <a:rPr lang="en-US" sz="1600" kern="1200" dirty="0"/>
            <a:t>Functional Manager</a:t>
          </a:r>
        </a:p>
        <a:p>
          <a:pPr marL="171450" lvl="1" indent="-171450" algn="l" defTabSz="711200">
            <a:lnSpc>
              <a:spcPct val="90000"/>
            </a:lnSpc>
            <a:spcBef>
              <a:spcPct val="0"/>
            </a:spcBef>
            <a:spcAft>
              <a:spcPct val="15000"/>
            </a:spcAft>
            <a:buChar char="•"/>
          </a:pPr>
          <a:r>
            <a:rPr lang="en-US" sz="1600" kern="1200" dirty="0"/>
            <a:t>Technical &amp; Engg Group</a:t>
          </a:r>
        </a:p>
        <a:p>
          <a:pPr marL="171450" lvl="1" indent="-171450" algn="l" defTabSz="711200">
            <a:lnSpc>
              <a:spcPct val="90000"/>
            </a:lnSpc>
            <a:spcBef>
              <a:spcPct val="0"/>
            </a:spcBef>
            <a:spcAft>
              <a:spcPct val="15000"/>
            </a:spcAft>
            <a:buChar char="•"/>
          </a:pPr>
          <a:r>
            <a:rPr lang="en-US" sz="1600" kern="1200" dirty="0"/>
            <a:t>Team Members</a:t>
          </a:r>
        </a:p>
      </dsp:txBody>
      <dsp:txXfrm>
        <a:off x="362598" y="457842"/>
        <a:ext cx="3808723" cy="2828938"/>
      </dsp:txXfrm>
    </dsp:sp>
    <dsp:sp modelId="{B296C914-E11A-4BB2-8F57-BE10EE847794}">
      <dsp:nvSpPr>
        <dsp:cNvPr id="0" name=""/>
        <dsp:cNvSpPr/>
      </dsp:nvSpPr>
      <dsp:spPr>
        <a:xfrm rot="6209691">
          <a:off x="6656741" y="3060902"/>
          <a:ext cx="751805" cy="40288"/>
        </a:xfrm>
        <a:custGeom>
          <a:avLst/>
          <a:gdLst/>
          <a:ahLst/>
          <a:cxnLst/>
          <a:rect l="0" t="0" r="0" b="0"/>
          <a:pathLst>
            <a:path>
              <a:moveTo>
                <a:pt x="0" y="20144"/>
              </a:moveTo>
              <a:lnTo>
                <a:pt x="751805"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013849" y="3062251"/>
        <a:ext cx="37590" cy="37590"/>
      </dsp:txXfrm>
    </dsp:sp>
    <dsp:sp modelId="{F8D04D54-3B6D-4AFF-8E1B-72443C7255F3}">
      <dsp:nvSpPr>
        <dsp:cNvPr id="0" name=""/>
        <dsp:cNvSpPr/>
      </dsp:nvSpPr>
      <dsp:spPr>
        <a:xfrm>
          <a:off x="5239031" y="3428998"/>
          <a:ext cx="2895037" cy="2188417"/>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kern="1200" dirty="0"/>
            <a:t>Customer</a:t>
          </a:r>
        </a:p>
        <a:p>
          <a:pPr marL="171450" lvl="1" indent="-171450" algn="l" defTabSz="711200">
            <a:lnSpc>
              <a:spcPct val="90000"/>
            </a:lnSpc>
            <a:spcBef>
              <a:spcPct val="0"/>
            </a:spcBef>
            <a:spcAft>
              <a:spcPct val="15000"/>
            </a:spcAft>
            <a:buChar char="•"/>
          </a:pPr>
          <a:r>
            <a:rPr lang="en-US" sz="1600" kern="1200" dirty="0"/>
            <a:t>Client's Top Management</a:t>
          </a:r>
        </a:p>
        <a:p>
          <a:pPr marL="171450" lvl="1" indent="-171450" algn="l" defTabSz="711200">
            <a:lnSpc>
              <a:spcPct val="90000"/>
            </a:lnSpc>
            <a:spcBef>
              <a:spcPct val="0"/>
            </a:spcBef>
            <a:spcAft>
              <a:spcPct val="15000"/>
            </a:spcAft>
            <a:buChar char="•"/>
          </a:pPr>
          <a:r>
            <a:rPr lang="en-US" sz="1600" kern="1200" dirty="0"/>
            <a:t>Portfolio Management</a:t>
          </a:r>
        </a:p>
        <a:p>
          <a:pPr marL="171450" lvl="1" indent="-171450" algn="l" defTabSz="711200">
            <a:lnSpc>
              <a:spcPct val="90000"/>
            </a:lnSpc>
            <a:spcBef>
              <a:spcPct val="0"/>
            </a:spcBef>
            <a:spcAft>
              <a:spcPct val="15000"/>
            </a:spcAft>
            <a:buChar char="•"/>
          </a:pPr>
          <a:r>
            <a:rPr lang="en-US" sz="1600" kern="1200" dirty="0"/>
            <a:t>Program Management</a:t>
          </a:r>
        </a:p>
        <a:p>
          <a:pPr marL="171450" lvl="1" indent="-171450" algn="l" defTabSz="711200">
            <a:lnSpc>
              <a:spcPct val="90000"/>
            </a:lnSpc>
            <a:spcBef>
              <a:spcPct val="0"/>
            </a:spcBef>
            <a:spcAft>
              <a:spcPct val="15000"/>
            </a:spcAft>
            <a:buChar char="•"/>
          </a:pPr>
          <a:r>
            <a:rPr lang="en-US" sz="1600" kern="1200" dirty="0"/>
            <a:t>Client Site PM</a:t>
          </a:r>
        </a:p>
        <a:p>
          <a:pPr marL="171450" lvl="1" indent="-171450" algn="l" defTabSz="711200">
            <a:lnSpc>
              <a:spcPct val="90000"/>
            </a:lnSpc>
            <a:spcBef>
              <a:spcPct val="0"/>
            </a:spcBef>
            <a:spcAft>
              <a:spcPct val="15000"/>
            </a:spcAft>
            <a:buChar char="•"/>
          </a:pPr>
          <a:r>
            <a:rPr lang="en-US" sz="1600" kern="1200" dirty="0"/>
            <a:t>End User</a:t>
          </a:r>
        </a:p>
        <a:p>
          <a:pPr marL="171450" lvl="1" indent="-171450" algn="l" defTabSz="711200">
            <a:lnSpc>
              <a:spcPct val="90000"/>
            </a:lnSpc>
            <a:spcBef>
              <a:spcPct val="0"/>
            </a:spcBef>
            <a:spcAft>
              <a:spcPct val="15000"/>
            </a:spcAft>
            <a:buChar char="•"/>
          </a:pPr>
          <a:r>
            <a:rPr lang="en-US" sz="1600" kern="1200" dirty="0"/>
            <a:t>Project Sponsor</a:t>
          </a:r>
        </a:p>
      </dsp:txBody>
      <dsp:txXfrm>
        <a:off x="5345859" y="3535826"/>
        <a:ext cx="2681381" cy="1974761"/>
      </dsp:txXfrm>
    </dsp:sp>
    <dsp:sp modelId="{25CFF0E8-CB11-4A8C-9337-B3BA85CC6DF4}">
      <dsp:nvSpPr>
        <dsp:cNvPr id="0" name=""/>
        <dsp:cNvSpPr/>
      </dsp:nvSpPr>
      <dsp:spPr>
        <a:xfrm rot="9234365">
          <a:off x="3429802" y="3266806"/>
          <a:ext cx="3266145" cy="40288"/>
        </a:xfrm>
        <a:custGeom>
          <a:avLst/>
          <a:gdLst/>
          <a:ahLst/>
          <a:cxnLst/>
          <a:rect l="0" t="0" r="0" b="0"/>
          <a:pathLst>
            <a:path>
              <a:moveTo>
                <a:pt x="0" y="20144"/>
              </a:moveTo>
              <a:lnTo>
                <a:pt x="3266145" y="201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981221" y="3205297"/>
        <a:ext cx="163307" cy="163307"/>
      </dsp:txXfrm>
    </dsp:sp>
    <dsp:sp modelId="{97271A53-9137-4D04-AC9D-44C15D94569B}">
      <dsp:nvSpPr>
        <dsp:cNvPr id="0" name=""/>
        <dsp:cNvSpPr/>
      </dsp:nvSpPr>
      <dsp:spPr>
        <a:xfrm>
          <a:off x="361955" y="3556709"/>
          <a:ext cx="3608306" cy="2297941"/>
        </a:xfrm>
        <a:prstGeom prst="flowChartAlternateProcess">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sz="2800" kern="1200" dirty="0"/>
            <a:t>External</a:t>
          </a:r>
        </a:p>
        <a:p>
          <a:pPr marL="171450" lvl="1" indent="-171450" algn="l" defTabSz="800100">
            <a:lnSpc>
              <a:spcPct val="90000"/>
            </a:lnSpc>
            <a:spcBef>
              <a:spcPct val="0"/>
            </a:spcBef>
            <a:spcAft>
              <a:spcPct val="15000"/>
            </a:spcAft>
            <a:buChar char="•"/>
          </a:pPr>
          <a:r>
            <a:rPr lang="en-US" sz="1800" kern="1200" dirty="0"/>
            <a:t>Vendors (Various Supplier)</a:t>
          </a:r>
        </a:p>
        <a:p>
          <a:pPr marL="171450" lvl="1" indent="-171450" algn="l" defTabSz="800100">
            <a:lnSpc>
              <a:spcPct val="90000"/>
            </a:lnSpc>
            <a:spcBef>
              <a:spcPct val="0"/>
            </a:spcBef>
            <a:spcAft>
              <a:spcPct val="15000"/>
            </a:spcAft>
            <a:buChar char="•"/>
          </a:pPr>
          <a:r>
            <a:rPr lang="en-US" sz="1800" kern="1200" dirty="0"/>
            <a:t>Community (Leaders)</a:t>
          </a:r>
        </a:p>
        <a:p>
          <a:pPr marL="171450" lvl="1" indent="-171450" algn="l" defTabSz="800100">
            <a:lnSpc>
              <a:spcPct val="90000"/>
            </a:lnSpc>
            <a:spcBef>
              <a:spcPct val="0"/>
            </a:spcBef>
            <a:spcAft>
              <a:spcPct val="15000"/>
            </a:spcAft>
            <a:buChar char="•"/>
          </a:pPr>
          <a:r>
            <a:rPr lang="en-US" sz="1800" kern="1200" dirty="0"/>
            <a:t>Government (Departments)</a:t>
          </a:r>
        </a:p>
        <a:p>
          <a:pPr marL="171450" lvl="1" indent="-171450" algn="l" defTabSz="800100">
            <a:lnSpc>
              <a:spcPct val="90000"/>
            </a:lnSpc>
            <a:spcBef>
              <a:spcPct val="0"/>
            </a:spcBef>
            <a:spcAft>
              <a:spcPct val="15000"/>
            </a:spcAft>
            <a:buChar char="•"/>
          </a:pPr>
          <a:r>
            <a:rPr lang="en-US" sz="1800" kern="1200" dirty="0"/>
            <a:t>Auditors</a:t>
          </a:r>
        </a:p>
      </dsp:txBody>
      <dsp:txXfrm>
        <a:off x="474129" y="3668883"/>
        <a:ext cx="3383958" cy="2073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516762" y="-602994"/>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49744"/>
        <a:ext cx="1546776" cy="255099"/>
      </dsp:txXfrm>
    </dsp:sp>
    <dsp:sp modelId="{BCE360B0-5BB2-404D-B99C-83BAB3C402C0}">
      <dsp:nvSpPr>
        <dsp:cNvPr id="0" name=""/>
        <dsp:cNvSpPr/>
      </dsp:nvSpPr>
      <dsp:spPr>
        <a:xfrm>
          <a:off x="0" y="60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Phase1</a:t>
          </a:r>
        </a:p>
      </dsp:txBody>
      <dsp:txXfrm>
        <a:off x="17250" y="17856"/>
        <a:ext cx="843324" cy="318873"/>
      </dsp:txXfrm>
    </dsp:sp>
    <dsp:sp modelId="{0C7A6277-71D8-494C-8505-924EAD28A4F9}">
      <dsp:nvSpPr>
        <dsp:cNvPr id="0" name=""/>
        <dsp:cNvSpPr/>
      </dsp:nvSpPr>
      <dsp:spPr>
        <a:xfrm rot="5400000">
          <a:off x="1516762" y="-231951"/>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420787"/>
        <a:ext cx="1546776" cy="255099"/>
      </dsp:txXfrm>
    </dsp:sp>
    <dsp:sp modelId="{130BBA31-C502-4A2B-9D1B-BA6FC370EA4B}">
      <dsp:nvSpPr>
        <dsp:cNvPr id="0" name=""/>
        <dsp:cNvSpPr/>
      </dsp:nvSpPr>
      <dsp:spPr>
        <a:xfrm>
          <a:off x="0" y="37164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Phase2</a:t>
          </a:r>
        </a:p>
      </dsp:txBody>
      <dsp:txXfrm>
        <a:off x="17250" y="388899"/>
        <a:ext cx="843324" cy="318873"/>
      </dsp:txXfrm>
    </dsp:sp>
    <dsp:sp modelId="{2F1DD77E-6CA1-42CF-81D1-FA1AF4321E03}">
      <dsp:nvSpPr>
        <dsp:cNvPr id="0" name=""/>
        <dsp:cNvSpPr/>
      </dsp:nvSpPr>
      <dsp:spPr>
        <a:xfrm rot="5400000">
          <a:off x="1516762" y="139090"/>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791828"/>
        <a:ext cx="1546776" cy="255099"/>
      </dsp:txXfrm>
    </dsp:sp>
    <dsp:sp modelId="{620020FA-C224-4389-B0F2-1CFDC8131076}">
      <dsp:nvSpPr>
        <dsp:cNvPr id="0" name=""/>
        <dsp:cNvSpPr/>
      </dsp:nvSpPr>
      <dsp:spPr>
        <a:xfrm>
          <a:off x="0" y="742691"/>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Phase3</a:t>
          </a:r>
        </a:p>
      </dsp:txBody>
      <dsp:txXfrm>
        <a:off x="17250" y="759941"/>
        <a:ext cx="843324" cy="318873"/>
      </dsp:txXfrm>
    </dsp:sp>
    <dsp:sp modelId="{CEEF203E-8FC7-4380-B567-F57AF6F15B3D}">
      <dsp:nvSpPr>
        <dsp:cNvPr id="0" name=""/>
        <dsp:cNvSpPr/>
      </dsp:nvSpPr>
      <dsp:spPr>
        <a:xfrm rot="5400000">
          <a:off x="1516762" y="510133"/>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162871"/>
        <a:ext cx="1546776" cy="255099"/>
      </dsp:txXfrm>
    </dsp:sp>
    <dsp:sp modelId="{26DEEC52-ECFC-4FAA-AD29-059AA9915336}">
      <dsp:nvSpPr>
        <dsp:cNvPr id="0" name=""/>
        <dsp:cNvSpPr/>
      </dsp:nvSpPr>
      <dsp:spPr>
        <a:xfrm>
          <a:off x="0" y="1113734"/>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Phase4</a:t>
          </a:r>
        </a:p>
      </dsp:txBody>
      <dsp:txXfrm>
        <a:off x="17250" y="1130984"/>
        <a:ext cx="843324" cy="318873"/>
      </dsp:txXfrm>
    </dsp:sp>
    <dsp:sp modelId="{38CA8649-1C1B-4AF7-9FBD-11B90A3DE8FB}">
      <dsp:nvSpPr>
        <dsp:cNvPr id="0" name=""/>
        <dsp:cNvSpPr/>
      </dsp:nvSpPr>
      <dsp:spPr>
        <a:xfrm rot="5400000">
          <a:off x="1516762" y="881175"/>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1533913"/>
        <a:ext cx="1546776" cy="255099"/>
      </dsp:txXfrm>
    </dsp:sp>
    <dsp:sp modelId="{39592A0E-9341-4531-8E64-07DB92F81EC8}">
      <dsp:nvSpPr>
        <dsp:cNvPr id="0" name=""/>
        <dsp:cNvSpPr/>
      </dsp:nvSpPr>
      <dsp:spPr>
        <a:xfrm>
          <a:off x="0" y="148477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Phase5</a:t>
          </a:r>
        </a:p>
      </dsp:txBody>
      <dsp:txXfrm>
        <a:off x="17250" y="1502026"/>
        <a:ext cx="843324" cy="318873"/>
      </dsp:txXfrm>
    </dsp:sp>
    <dsp:sp modelId="{87AB2F4A-E8D5-4AE0-8C92-7A1B3ACD6A21}">
      <dsp:nvSpPr>
        <dsp:cNvPr id="0" name=""/>
        <dsp:cNvSpPr/>
      </dsp:nvSpPr>
      <dsp:spPr>
        <a:xfrm>
          <a:off x="0" y="185581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17250" y="1873069"/>
        <a:ext cx="843324" cy="3188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itchFamily="18" charset="0"/>
              </a:defRPr>
            </a:lvl1pPr>
          </a:lstStyle>
          <a:p>
            <a:pPr>
              <a:defRPr/>
            </a:pPr>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itchFamily="18" charset="0"/>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itchFamily="18" charset="0"/>
              </a:defRPr>
            </a:lvl1pPr>
          </a:lstStyle>
          <a:p>
            <a:pPr>
              <a:defRPr/>
            </a:pPr>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3C24DD0F-D11C-407D-809F-DE1E421B6B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4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400">
                <a:solidFill>
                  <a:schemeClr val="tx1"/>
                </a:solidFill>
                <a:latin typeface="Arial" panose="020B0604020202020204" pitchFamily="34" charset="0"/>
                <a:cs typeface="Times New Roman" panose="02020603050405020304" pitchFamily="18" charset="0"/>
              </a:defRPr>
            </a:lvl9pPr>
          </a:lstStyle>
          <a:p>
            <a:fld id="{4EE3D178-2842-4B4B-94A5-51D805BC206F}" type="slidenum">
              <a:rPr lang="en-US" altLang="en-US" sz="1200" smtClean="0">
                <a:solidFill>
                  <a:srgbClr val="000000"/>
                </a:solidFill>
              </a:rPr>
              <a:pPr/>
              <a:t>1</a:t>
            </a:fld>
            <a:endParaRPr lang="en-US" altLang="en-US" sz="12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What is a lifecycle? Delivery strategy</a:t>
            </a:r>
          </a:p>
          <a:p>
            <a:r>
              <a:rPr lang="en-US" altLang="en-US"/>
              <a:t>Conceived, born, childhood,  teenage, adult, working adult, married adult, parent, retired, obsolete</a:t>
            </a:r>
          </a:p>
          <a:p>
            <a:r>
              <a:rPr lang="en-US" altLang="en-US"/>
              <a:t> (transition from one state to the other needs to be clearly defined--tollgates)</a:t>
            </a:r>
          </a:p>
          <a:p>
            <a:r>
              <a:rPr lang="en-US" altLang="en-US"/>
              <a:t>Phase- logical grouping of related tasks, deliverables</a:t>
            </a:r>
          </a:p>
          <a:p>
            <a:r>
              <a:rPr lang="en-US" altLang="en-US"/>
              <a:t>Hybrid models</a:t>
            </a:r>
          </a:p>
          <a:p>
            <a:r>
              <a:rPr lang="en-US" altLang="en-US"/>
              <a:t>SAP-LIFECYCLE- Proj preparn, Bus blueprint,realizn, Final preparn, Go live and support</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2264BB14-F3E8-4AF7-8C35-42C3FB12E9E4}" type="slidenum">
              <a:rPr lang="en-US" altLang="en-US" smtClean="0"/>
              <a:pPr>
                <a:spcBef>
                  <a:spcPct val="0"/>
                </a:spcBef>
              </a:pPr>
              <a:t>18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3481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EA1F27-A5C4-43B1-8472-75732E3A7D33}" type="slidenum">
              <a:rPr lang="en-US" altLang="en-US" sz="1300" smtClean="0">
                <a:latin typeface="Arial" panose="020B0604020202020204" pitchFamily="34" charset="0"/>
              </a:rPr>
              <a:pPr>
                <a:spcBef>
                  <a:spcPct val="0"/>
                </a:spcBef>
                <a:buClrTx/>
                <a:buFontTx/>
                <a:buNone/>
              </a:pPr>
              <a:t>22</a:t>
            </a:fld>
            <a:endParaRPr lang="en-US" altLang="en-US" sz="1300">
              <a:latin typeface="Arial" panose="020B0604020202020204" pitchFamily="34" charset="0"/>
            </a:endParaRPr>
          </a:p>
        </p:txBody>
      </p:sp>
    </p:spTree>
    <p:extLst>
      <p:ext uri="{BB962C8B-B14F-4D97-AF65-F5344CB8AC3E}">
        <p14:creationId xmlns:p14="http://schemas.microsoft.com/office/powerpoint/2010/main" val="305455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335216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526712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779060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24855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64488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72576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76D97E75-612F-4FE9-A187-98037FEDF202}" type="slidenum">
              <a:rPr lang="en-US" altLang="en-US" sz="1200" smtClean="0">
                <a:latin typeface="Times New Roman" panose="02020603050405020304" pitchFamily="18" charset="0"/>
              </a:rPr>
              <a:pPr/>
              <a:t>39</a:t>
            </a:fld>
            <a:endParaRPr lang="en-US" altLang="en-US" sz="12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p:txBody>
          <a:bodyPr/>
          <a:lstStyle/>
          <a:p>
            <a:pPr>
              <a:defRPr/>
            </a:pPr>
            <a:r>
              <a:rPr lang="en-US">
                <a:latin typeface="Arial" pitchFamily="34" charset="0"/>
              </a:rPr>
              <a:t>Project Management Concepts</a:t>
            </a:r>
          </a:p>
        </p:txBody>
      </p:sp>
      <p:sp>
        <p:nvSpPr>
          <p:cNvPr id="54275" name="Rectangle 3"/>
          <p:cNvSpPr>
            <a:spLocks noGrp="1" noChangeArrowheads="1"/>
          </p:cNvSpPr>
          <p:nvPr>
            <p:ph type="dt" sz="quarter" idx="1"/>
          </p:nvPr>
        </p:nvSpPr>
        <p:spPr/>
        <p:txBody>
          <a:bodyPr/>
          <a:lstStyle/>
          <a:p>
            <a:pPr>
              <a:defRPr/>
            </a:pPr>
            <a:fld id="{99F6155D-29AE-4919-9976-167A38855607}" type="datetime1">
              <a:rPr lang="en-US" smtClean="0">
                <a:latin typeface="Arial" pitchFamily="34" charset="0"/>
              </a:rPr>
              <a:pPr>
                <a:defRPr/>
              </a:pPr>
              <a:t>24-Nov-16</a:t>
            </a:fld>
            <a:endParaRPr lang="en-US">
              <a:latin typeface="Arial" pitchFamily="34" charset="0"/>
            </a:endParaRPr>
          </a:p>
        </p:txBody>
      </p:sp>
      <p:sp>
        <p:nvSpPr>
          <p:cNvPr id="54276" name="Rectangle 6"/>
          <p:cNvSpPr>
            <a:spLocks noGrp="1" noChangeArrowheads="1"/>
          </p:cNvSpPr>
          <p:nvPr>
            <p:ph type="ftr" sz="quarter" idx="4"/>
          </p:nvPr>
        </p:nvSpPr>
        <p:spPr/>
        <p:txBody>
          <a:bodyPr/>
          <a:lstStyle/>
          <a:p>
            <a:pPr>
              <a:defRPr/>
            </a:pPr>
            <a:r>
              <a:rPr lang="en-US">
                <a:latin typeface="Arial" pitchFamily="34" charset="0"/>
              </a:rPr>
              <a:t>Version 3.1, 4/01   © 2003 by AstroWix </a:t>
            </a:r>
          </a:p>
        </p:txBody>
      </p:sp>
      <p:sp>
        <p:nvSpPr>
          <p:cNvPr id="54277" name="Rectangle 7"/>
          <p:cNvSpPr>
            <a:spLocks noGrp="1" noChangeArrowheads="1"/>
          </p:cNvSpPr>
          <p:nvPr>
            <p:ph type="sldNum" sz="quarter" idx="5"/>
          </p:nvPr>
        </p:nvSpPr>
        <p:spPr/>
        <p:txBody>
          <a:bodyPr/>
          <a:lstStyle>
            <a:lvl1pPr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fld id="{3A59B78F-B9B0-4456-8577-B98504B7F389}" type="slidenum">
              <a:rPr lang="en-US" altLang="en-US" sz="1200" i="0">
                <a:latin typeface="Arial" panose="020B0604020202020204" pitchFamily="34" charset="0"/>
              </a:rPr>
              <a:pPr eaLnBrk="1" hangingPunct="1"/>
              <a:t>2</a:t>
            </a:fld>
            <a:endParaRPr lang="en-US" altLang="en-US" sz="1200" i="0">
              <a:latin typeface="Arial" panose="020B0604020202020204" pitchFamily="34" charset="0"/>
            </a:endParaRPr>
          </a:p>
        </p:txBody>
      </p:sp>
      <p:sp>
        <p:nvSpPr>
          <p:cNvPr id="107526" name="Rectangle 2"/>
          <p:cNvSpPr>
            <a:spLocks noGrp="1" noRot="1" noChangeAspect="1" noChangeArrowheads="1" noTextEdit="1"/>
          </p:cNvSpPr>
          <p:nvPr>
            <p:ph type="sldImg"/>
          </p:nvPr>
        </p:nvSpPr>
        <p:spPr>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70000"/>
              </a:spcBef>
              <a:buClr>
                <a:schemeClr val="tx1"/>
              </a:buClr>
              <a:buFont typeface="Wingdings" panose="05000000000000000000" pitchFamily="2" charset="2"/>
              <a:buNone/>
            </a:pPr>
            <a:endParaRPr lang="en-US" altLang="en-US">
              <a:latin typeface="Arial" panose="020B0604020202020204" pitchFamily="34" charset="0"/>
            </a:endParaRPr>
          </a:p>
        </p:txBody>
      </p:sp>
    </p:spTree>
    <p:extLst>
      <p:ext uri="{BB962C8B-B14F-4D97-AF65-F5344CB8AC3E}">
        <p14:creationId xmlns:p14="http://schemas.microsoft.com/office/powerpoint/2010/main" val="3955993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43</a:t>
            </a:fld>
            <a:endParaRPr lang="en-US" altLang="en-US">
              <a:latin typeface="Arial" panose="020B0604020202020204" pitchFamily="34" charset="0"/>
            </a:endParaRPr>
          </a:p>
        </p:txBody>
      </p:sp>
    </p:spTree>
    <p:extLst>
      <p:ext uri="{BB962C8B-B14F-4D97-AF65-F5344CB8AC3E}">
        <p14:creationId xmlns:p14="http://schemas.microsoft.com/office/powerpoint/2010/main" val="1712019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Areas IN GREY—tbd….TICKING bomb …by when…tbd till end of project;sitting on the fence</a:t>
            </a:r>
          </a:p>
          <a:p>
            <a:r>
              <a:rPr lang="en-US" altLang="en-US"/>
              <a:t>Functional, Non functional- user manual, training, installation, user support, </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8ECE51B1-EA01-4BDA-BF52-5CB6C66E7545}" type="slidenum">
              <a:rPr lang="en-US" altLang="en-US" smtClean="0"/>
              <a:pPr>
                <a:spcBef>
                  <a:spcPct val="0"/>
                </a:spcBef>
              </a:pPr>
              <a:t>44</a:t>
            </a:fld>
            <a:endParaRPr lang="en-US" altLang="en-US"/>
          </a:p>
        </p:txBody>
      </p:sp>
    </p:spTree>
    <p:extLst>
      <p:ext uri="{BB962C8B-B14F-4D97-AF65-F5344CB8AC3E}">
        <p14:creationId xmlns:p14="http://schemas.microsoft.com/office/powerpoint/2010/main" val="380036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ED9EEEFE-284B-4214-B371-5F8DB381BF54}" type="slidenum">
              <a:rPr lang="en-US" altLang="en-US" smtClean="0">
                <a:latin typeface="Arial" panose="020B0604020202020204" pitchFamily="34" charset="0"/>
              </a:rPr>
              <a:pPr>
                <a:spcBef>
                  <a:spcPct val="0"/>
                </a:spcBef>
              </a:pPr>
              <a:t>48</a:t>
            </a:fld>
            <a:endParaRPr lang="en-US" altLang="en-US">
              <a:latin typeface="Arial" panose="020B0604020202020204" pitchFamily="34" charset="0"/>
            </a:endParaRPr>
          </a:p>
        </p:txBody>
      </p:sp>
    </p:spTree>
    <p:extLst>
      <p:ext uri="{BB962C8B-B14F-4D97-AF65-F5344CB8AC3E}">
        <p14:creationId xmlns:p14="http://schemas.microsoft.com/office/powerpoint/2010/main" val="831891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Decomposing till what level of granularity…till duration of the task is not more than 5 working days. Based on project duration/milestone…..if project is 15 days..then daily/agile.</a:t>
            </a:r>
          </a:p>
          <a:p>
            <a:r>
              <a:rPr lang="en-US" altLang="en-US"/>
              <a:t>Verbs, specific outputs that are measurable</a:t>
            </a:r>
          </a:p>
          <a:p>
            <a:r>
              <a:rPr lang="en-US" altLang="en-US"/>
              <a:t>More the granularity , more the visibility, more is the possibility of control; greater is the PM overhead. But for long durn, weekly may be too much; tied to tracking and reporting needs.</a:t>
            </a:r>
          </a:p>
          <a:p>
            <a:r>
              <a:rPr lang="en-US" altLang="en-US"/>
              <a:t>Breakdown to atleast 2 levels</a:t>
            </a:r>
          </a:p>
          <a:p>
            <a:r>
              <a:rPr lang="en-US" altLang="en-US"/>
              <a:t>Should be assignable, trackeable, estimatable</a:t>
            </a:r>
          </a:p>
          <a:p>
            <a:r>
              <a:rPr lang="en-US" altLang="en-US"/>
              <a:t>But for a new team member, greater; or only at TL level…they will in turn breakdown</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FA01E72-F81D-4241-A074-DEB3B1C78E08}" type="slidenum">
              <a:rPr lang="en-US" altLang="en-US" smtClean="0"/>
              <a:pPr>
                <a:spcBef>
                  <a:spcPct val="0"/>
                </a:spcBef>
              </a:pPr>
              <a:t>49</a:t>
            </a:fld>
            <a:endParaRPr lang="en-US" altLang="en-US"/>
          </a:p>
        </p:txBody>
      </p:sp>
    </p:spTree>
    <p:extLst>
      <p:ext uri="{BB962C8B-B14F-4D97-AF65-F5344CB8AC3E}">
        <p14:creationId xmlns:p14="http://schemas.microsoft.com/office/powerpoint/2010/main" val="1704603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D960A07A-FC4F-4E64-9017-24041F3B0B23}" type="slidenum">
              <a:rPr lang="en-US" altLang="en-US" sz="1200" smtClean="0"/>
              <a:pPr/>
              <a:t>50</a:t>
            </a:fld>
            <a:endParaRPr lang="en-US" altLang="en-US" sz="1200"/>
          </a:p>
        </p:txBody>
      </p:sp>
    </p:spTree>
    <p:extLst>
      <p:ext uri="{BB962C8B-B14F-4D97-AF65-F5344CB8AC3E}">
        <p14:creationId xmlns:p14="http://schemas.microsoft.com/office/powerpoint/2010/main" val="227033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DE41D511-BE6D-47EA-BCB9-DB85B155441F}" type="slidenum">
              <a:rPr lang="en-US" altLang="en-US" smtClean="0">
                <a:latin typeface="Arial" panose="020B0604020202020204" pitchFamily="34" charset="0"/>
              </a:rPr>
              <a:pPr>
                <a:spcBef>
                  <a:spcPct val="0"/>
                </a:spcBef>
              </a:pPr>
              <a:t>51</a:t>
            </a:fld>
            <a:endParaRPr lang="en-US" altLang="en-US">
              <a:latin typeface="Arial" panose="020B0604020202020204" pitchFamily="34" charset="0"/>
            </a:endParaRPr>
          </a:p>
        </p:txBody>
      </p:sp>
    </p:spTree>
    <p:extLst>
      <p:ext uri="{BB962C8B-B14F-4D97-AF65-F5344CB8AC3E}">
        <p14:creationId xmlns:p14="http://schemas.microsoft.com/office/powerpoint/2010/main" val="641760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B9AA668C-3012-40CF-967B-AB6B18449481}" type="slidenum">
              <a:rPr lang="en-US" altLang="en-US" smtClean="0">
                <a:latin typeface="Arial" panose="020B0604020202020204" pitchFamily="34" charset="0"/>
              </a:rPr>
              <a:pPr>
                <a:spcBef>
                  <a:spcPct val="0"/>
                </a:spcBef>
              </a:pPr>
              <a:t>52</a:t>
            </a:fld>
            <a:endParaRPr lang="en-US" altLang="en-US">
              <a:latin typeface="Arial" panose="020B0604020202020204" pitchFamily="34" charset="0"/>
            </a:endParaRPr>
          </a:p>
        </p:txBody>
      </p:sp>
    </p:spTree>
    <p:extLst>
      <p:ext uri="{BB962C8B-B14F-4D97-AF65-F5344CB8AC3E}">
        <p14:creationId xmlns:p14="http://schemas.microsoft.com/office/powerpoint/2010/main" val="4029746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870AD81D-DBB3-41E1-8EC0-D716B03F0FA4}" type="slidenum">
              <a:rPr lang="en-US" altLang="en-US" smtClean="0">
                <a:latin typeface="Arial" panose="020B0604020202020204" pitchFamily="34" charset="0"/>
              </a:rPr>
              <a:pPr>
                <a:spcBef>
                  <a:spcPct val="0"/>
                </a:spcBef>
              </a:pPr>
              <a:t>53</a:t>
            </a:fld>
            <a:endParaRPr lang="en-US" altLang="en-US">
              <a:latin typeface="Arial" panose="020B0604020202020204" pitchFamily="34" charset="0"/>
            </a:endParaRPr>
          </a:p>
        </p:txBody>
      </p:sp>
    </p:spTree>
    <p:extLst>
      <p:ext uri="{BB962C8B-B14F-4D97-AF65-F5344CB8AC3E}">
        <p14:creationId xmlns:p14="http://schemas.microsoft.com/office/powerpoint/2010/main" val="2840044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dirty="0"/>
              <a:t>Value engineering: Functions, value, cost</a:t>
            </a:r>
          </a:p>
          <a:p>
            <a:pPr lvl="2">
              <a:defRPr/>
            </a:pPr>
            <a:r>
              <a:rPr lang="en-US" dirty="0"/>
              <a:t>Retain the function &amp; value and reduce the cost</a:t>
            </a:r>
          </a:p>
          <a:p>
            <a:pPr lvl="1">
              <a:defRPr/>
            </a:pPr>
            <a:r>
              <a:rPr lang="en-US" dirty="0"/>
              <a:t>Value analysis: Debate the function and its cost</a:t>
            </a:r>
          </a:p>
          <a:p>
            <a:pPr lvl="2">
              <a:defRPr/>
            </a:pPr>
            <a:r>
              <a:rPr lang="en-US" dirty="0"/>
              <a:t>Discuss the value of function vs the cost</a:t>
            </a:r>
          </a:p>
          <a:p>
            <a:endParaRPr lang="en-US" dirty="0"/>
          </a:p>
        </p:txBody>
      </p:sp>
      <p:sp>
        <p:nvSpPr>
          <p:cNvPr id="4" name="Slide Number Placeholder 3"/>
          <p:cNvSpPr>
            <a:spLocks noGrp="1"/>
          </p:cNvSpPr>
          <p:nvPr>
            <p:ph type="sldNum" sz="quarter" idx="10"/>
          </p:nvPr>
        </p:nvSpPr>
        <p:spPr/>
        <p:txBody>
          <a:bodyPr/>
          <a:lstStyle/>
          <a:p>
            <a:pPr>
              <a:defRPr/>
            </a:pPr>
            <a:fld id="{3C24DD0F-D11C-407D-809F-DE1E421B6B85}" type="slidenum">
              <a:rPr lang="en-US" altLang="en-US" smtClean="0"/>
              <a:pPr>
                <a:defRPr/>
              </a:pPr>
              <a:t>54</a:t>
            </a:fld>
            <a:endParaRPr lang="en-US" altLang="en-US"/>
          </a:p>
        </p:txBody>
      </p:sp>
    </p:spTree>
    <p:extLst>
      <p:ext uri="{BB962C8B-B14F-4D97-AF65-F5344CB8AC3E}">
        <p14:creationId xmlns:p14="http://schemas.microsoft.com/office/powerpoint/2010/main" val="485457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1FCE60AB-A548-4C57-B274-A562C67705EF}" type="slidenum">
              <a:rPr lang="en-US" altLang="en-US" smtClean="0">
                <a:latin typeface="Arial" panose="020B0604020202020204" pitchFamily="34" charset="0"/>
              </a:rPr>
              <a:pPr>
                <a:spcBef>
                  <a:spcPct val="0"/>
                </a:spcBef>
              </a:pPr>
              <a:t>58</a:t>
            </a:fld>
            <a:endParaRPr lang="en-US" altLang="en-US">
              <a:latin typeface="Arial" panose="020B0604020202020204" pitchFamily="34" charset="0"/>
            </a:endParaRPr>
          </a:p>
        </p:txBody>
      </p:sp>
      <p:sp>
        <p:nvSpPr>
          <p:cNvPr id="113667" name="Rectangle 2"/>
          <p:cNvSpPr>
            <a:spLocks noGrp="1" noRot="1" noChangeAspect="1" noChangeArrowheads="1" noTextEdit="1"/>
          </p:cNvSpPr>
          <p:nvPr>
            <p:ph type="sldImg"/>
          </p:nvPr>
        </p:nvSpPr>
        <p:spPr>
          <a:xfrm>
            <a:off x="1143000" y="685800"/>
            <a:ext cx="4575175" cy="3430588"/>
          </a:xfrm>
          <a:ln/>
        </p:spPr>
      </p:sp>
      <p:sp>
        <p:nvSpPr>
          <p:cNvPr id="113668"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0934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FC4B026-318A-493D-8B4A-1A62186E7CFF}" type="slidenum">
              <a:rPr lang="en-US" altLang="en-US" sz="1200" smtClean="0">
                <a:latin typeface="Times New Roman" panose="02020603050405020304" pitchFamily="18" charset="0"/>
              </a:rPr>
              <a:pPr/>
              <a:t>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744578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AD1C54D7-09AD-45EF-BF8F-E99DC6AD97FB}" type="slidenum">
              <a:rPr lang="en-US" altLang="en-US" smtClean="0">
                <a:latin typeface="Arial" panose="020B0604020202020204" pitchFamily="34" charset="0"/>
              </a:rPr>
              <a:pPr>
                <a:spcBef>
                  <a:spcPct val="0"/>
                </a:spcBef>
              </a:pPr>
              <a:t>59</a:t>
            </a:fld>
            <a:endParaRPr lang="en-US" altLang="en-US">
              <a:latin typeface="Arial" panose="020B0604020202020204" pitchFamily="34" charset="0"/>
            </a:endParaRPr>
          </a:p>
        </p:txBody>
      </p:sp>
      <p:sp>
        <p:nvSpPr>
          <p:cNvPr id="115715" name="Rectangle 2"/>
          <p:cNvSpPr>
            <a:spLocks noGrp="1" noRot="1" noChangeAspect="1" noChangeArrowheads="1" noTextEdit="1"/>
          </p:cNvSpPr>
          <p:nvPr>
            <p:ph type="sldImg"/>
          </p:nvPr>
        </p:nvSpPr>
        <p:spPr>
          <a:xfrm>
            <a:off x="1143000" y="685800"/>
            <a:ext cx="4575175" cy="3430588"/>
          </a:xfrm>
          <a:ln/>
        </p:spPr>
      </p:sp>
      <p:sp>
        <p:nvSpPr>
          <p:cNvPr id="11571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19478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336A63D-8ED0-4AA1-AAB6-30878E6D5875}" type="slidenum">
              <a:rPr lang="en-US" altLang="en-US" smtClean="0">
                <a:latin typeface="Arial" panose="020B0604020202020204" pitchFamily="34" charset="0"/>
              </a:rPr>
              <a:pPr>
                <a:spcBef>
                  <a:spcPct val="0"/>
                </a:spcBef>
              </a:pPr>
              <a:t>60</a:t>
            </a:fld>
            <a:endParaRPr lang="en-US" altLang="en-US">
              <a:latin typeface="Arial" panose="020B0604020202020204" pitchFamily="34" charset="0"/>
            </a:endParaRPr>
          </a:p>
        </p:txBody>
      </p:sp>
      <p:sp>
        <p:nvSpPr>
          <p:cNvPr id="117763" name="Rectangle 2"/>
          <p:cNvSpPr>
            <a:spLocks noGrp="1" noRot="1" noChangeAspect="1" noChangeArrowheads="1" noTextEdit="1"/>
          </p:cNvSpPr>
          <p:nvPr>
            <p:ph type="sldImg"/>
          </p:nvPr>
        </p:nvSpPr>
        <p:spPr>
          <a:xfrm>
            <a:off x="1143000" y="685800"/>
            <a:ext cx="4575175" cy="3430588"/>
          </a:xfrm>
          <a:ln/>
        </p:spPr>
      </p:sp>
      <p:sp>
        <p:nvSpPr>
          <p:cNvPr id="117764"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7013" indent="-227013"/>
            <a:endParaRPr lang="en-US" altLang="en-US"/>
          </a:p>
        </p:txBody>
      </p:sp>
    </p:spTree>
    <p:extLst>
      <p:ext uri="{BB962C8B-B14F-4D97-AF65-F5344CB8AC3E}">
        <p14:creationId xmlns:p14="http://schemas.microsoft.com/office/powerpoint/2010/main" val="1860400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CCB5B34F-6AA7-4657-B955-BBD12BE8E8CA}" type="slidenum">
              <a:rPr lang="en-US" altLang="en-US" smtClean="0">
                <a:latin typeface="Arial" panose="020B0604020202020204" pitchFamily="34" charset="0"/>
              </a:rPr>
              <a:pPr>
                <a:spcBef>
                  <a:spcPct val="0"/>
                </a:spcBef>
              </a:pPr>
              <a:t>61</a:t>
            </a:fld>
            <a:endParaRPr lang="en-US" altLang="en-US">
              <a:latin typeface="Arial" panose="020B0604020202020204" pitchFamily="34" charset="0"/>
            </a:endParaRPr>
          </a:p>
        </p:txBody>
      </p:sp>
      <p:sp>
        <p:nvSpPr>
          <p:cNvPr id="119811" name="Rectangle 2"/>
          <p:cNvSpPr>
            <a:spLocks noGrp="1" noRot="1" noChangeAspect="1" noChangeArrowheads="1" noTextEdit="1"/>
          </p:cNvSpPr>
          <p:nvPr>
            <p:ph type="sldImg"/>
          </p:nvPr>
        </p:nvSpPr>
        <p:spPr>
          <a:xfrm>
            <a:off x="1143000" y="685800"/>
            <a:ext cx="4575175" cy="3430588"/>
          </a:xfrm>
          <a:ln/>
        </p:spPr>
      </p:sp>
      <p:sp>
        <p:nvSpPr>
          <p:cNvPr id="119812"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258743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4E1A8D4D-F347-4584-AF3B-974716219E08}" type="slidenum">
              <a:rPr lang="en-US" altLang="en-US" smtClean="0">
                <a:latin typeface="Arial" panose="020B0604020202020204" pitchFamily="34" charset="0"/>
              </a:rPr>
              <a:pPr>
                <a:spcBef>
                  <a:spcPct val="0"/>
                </a:spcBef>
              </a:pPr>
              <a:t>62</a:t>
            </a:fld>
            <a:endParaRPr lang="en-US" altLang="en-US">
              <a:latin typeface="Arial" panose="020B0604020202020204" pitchFamily="34" charset="0"/>
            </a:endParaRPr>
          </a:p>
        </p:txBody>
      </p:sp>
    </p:spTree>
    <p:extLst>
      <p:ext uri="{BB962C8B-B14F-4D97-AF65-F5344CB8AC3E}">
        <p14:creationId xmlns:p14="http://schemas.microsoft.com/office/powerpoint/2010/main" val="1711050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69</a:t>
            </a:fld>
            <a:endParaRPr lang="en-US" altLang="en-US">
              <a:latin typeface="Arial" panose="020B0604020202020204" pitchFamily="34" charset="0"/>
            </a:endParaRPr>
          </a:p>
        </p:txBody>
      </p:sp>
    </p:spTree>
    <p:extLst>
      <p:ext uri="{BB962C8B-B14F-4D97-AF65-F5344CB8AC3E}">
        <p14:creationId xmlns:p14="http://schemas.microsoft.com/office/powerpoint/2010/main" val="3561270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82</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38397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Tree>
    <p:extLst>
      <p:ext uri="{BB962C8B-B14F-4D97-AF65-F5344CB8AC3E}">
        <p14:creationId xmlns:p14="http://schemas.microsoft.com/office/powerpoint/2010/main" val="3798255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537485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32574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1976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A3A091-DC35-4020-B1FE-6AD5EC10DDC3}" type="slidenum">
              <a:rPr lang="en-US" altLang="en-US" sz="1300" smtClean="0">
                <a:latin typeface="Arial" panose="020B0604020202020204" pitchFamily="34" charset="0"/>
              </a:rPr>
              <a:pPr>
                <a:spcBef>
                  <a:spcPct val="0"/>
                </a:spcBef>
                <a:buClrTx/>
                <a:buFontTx/>
                <a:buNone/>
              </a:pPr>
              <a:t>7</a:t>
            </a:fld>
            <a:endParaRPr lang="en-US" altLang="en-US" sz="1300">
              <a:latin typeface="Arial" panose="020B0604020202020204" pitchFamily="34" charset="0"/>
            </a:endParaRPr>
          </a:p>
        </p:txBody>
      </p:sp>
    </p:spTree>
    <p:extLst>
      <p:ext uri="{BB962C8B-B14F-4D97-AF65-F5344CB8AC3E}">
        <p14:creationId xmlns:p14="http://schemas.microsoft.com/office/powerpoint/2010/main" val="3912861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3805168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Tree>
    <p:extLst>
      <p:ext uri="{BB962C8B-B14F-4D97-AF65-F5344CB8AC3E}">
        <p14:creationId xmlns:p14="http://schemas.microsoft.com/office/powerpoint/2010/main" val="957346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Technical risks- lifecycle, product/technology obsolescence</a:t>
            </a:r>
          </a:p>
          <a:p>
            <a:r>
              <a:rPr lang="en-US" altLang="en-US"/>
              <a:t>Management risks- Planning, estimation, budgeting, resources</a:t>
            </a:r>
          </a:p>
          <a:p>
            <a:r>
              <a:rPr lang="en-US" altLang="en-US"/>
              <a:t>Commercial- exchange rate , payment default</a:t>
            </a:r>
          </a:p>
          <a:p>
            <a:r>
              <a:rPr lang="en-US" altLang="en-US"/>
              <a:t>Legal- obligns failure</a:t>
            </a: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698C82A5-9833-49CB-BEB3-C76658FA2F02}" type="slidenum">
              <a:rPr lang="en-US" altLang="en-US" smtClean="0"/>
              <a:pPr>
                <a:spcBef>
                  <a:spcPct val="0"/>
                </a:spcBef>
              </a:pPr>
              <a:t>116</a:t>
            </a:fld>
            <a:endParaRPr lang="en-US" altLang="en-US"/>
          </a:p>
        </p:txBody>
      </p:sp>
    </p:spTree>
    <p:extLst>
      <p:ext uri="{BB962C8B-B14F-4D97-AF65-F5344CB8AC3E}">
        <p14:creationId xmlns:p14="http://schemas.microsoft.com/office/powerpoint/2010/main" val="1651895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1315451B-961A-4676-94D6-D1D5AA8B72C0}" type="slidenum">
              <a:rPr lang="en-US" altLang="en-US" smtClean="0"/>
              <a:pPr>
                <a:spcBef>
                  <a:spcPct val="0"/>
                </a:spcBef>
              </a:pPr>
              <a:t>118</a:t>
            </a:fld>
            <a:endParaRPr lang="en-US" alt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Unknown unknown- Recession, customer demand/appetite changes, technology changes, new product-game changer has hit the market, farmer agitn –singur—recovery/continuity at Gujarat..</a:t>
            </a:r>
          </a:p>
          <a:p>
            <a:pPr eaLnBrk="1" hangingPunct="1"/>
            <a:r>
              <a:rPr lang="en-US" altLang="en-US"/>
              <a:t>Known-known--- cust may not signoff; team member may leave, resource may not be available..</a:t>
            </a:r>
          </a:p>
          <a:p>
            <a:pPr eaLnBrk="1" hangingPunct="1"/>
            <a:r>
              <a:rPr lang="en-US" altLang="en-US"/>
              <a:t>Known- unknown-----I know customer changes his mind, but don’t know impact;</a:t>
            </a:r>
          </a:p>
          <a:p>
            <a:pPr eaLnBrk="1" hangingPunct="1"/>
            <a:r>
              <a:rPr lang="en-US" altLang="en-US"/>
              <a:t>Unknown-unknown--- don’t know if cycle will change; don’t know if recession might happen; don’t know if suddenly regulations change; don’t know whether customer may delay payment; don’t know if competition announces new changes.</a:t>
            </a:r>
          </a:p>
        </p:txBody>
      </p:sp>
    </p:spTree>
    <p:extLst>
      <p:ext uri="{BB962C8B-B14F-4D97-AF65-F5344CB8AC3E}">
        <p14:creationId xmlns:p14="http://schemas.microsoft.com/office/powerpoint/2010/main" val="3741156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C5710B74-1D77-4D4A-A40E-A2B94AC8A98C}" type="slidenum">
              <a:rPr lang="en-US" altLang="en-US" smtClean="0"/>
              <a:pPr>
                <a:spcBef>
                  <a:spcPct val="0"/>
                </a:spcBef>
              </a:pPr>
              <a:t>119</a:t>
            </a:fld>
            <a:endParaRPr lang="en-US" alt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Self Explanatory slide !</a:t>
            </a:r>
          </a:p>
        </p:txBody>
      </p:sp>
    </p:spTree>
    <p:extLst>
      <p:ext uri="{BB962C8B-B14F-4D97-AF65-F5344CB8AC3E}">
        <p14:creationId xmlns:p14="http://schemas.microsoft.com/office/powerpoint/2010/main" val="772052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3001CABC-73C9-48C4-8DA3-00F884D8ACCA}" type="slidenum">
              <a:rPr lang="en-US" altLang="en-US" smtClean="0"/>
              <a:pPr>
                <a:spcBef>
                  <a:spcPct val="0"/>
                </a:spcBef>
              </a:pPr>
              <a:t>120</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endParaRPr lang="en-US" altLang="en-US"/>
          </a:p>
        </p:txBody>
      </p:sp>
    </p:spTree>
    <p:extLst>
      <p:ext uri="{BB962C8B-B14F-4D97-AF65-F5344CB8AC3E}">
        <p14:creationId xmlns:p14="http://schemas.microsoft.com/office/powerpoint/2010/main" val="342342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F9EE92FE-73A9-4179-BB30-99D74ED978B2}" type="slidenum">
              <a:rPr lang="en-US" altLang="en-US" smtClean="0"/>
              <a:pPr>
                <a:spcBef>
                  <a:spcPct val="0"/>
                </a:spcBef>
              </a:pPr>
              <a:t>121</a:t>
            </a:fld>
            <a:endParaRPr lang="en-US" alt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endParaRPr lang="en-US" altLang="en-US"/>
          </a:p>
        </p:txBody>
      </p:sp>
    </p:spTree>
    <p:extLst>
      <p:ext uri="{BB962C8B-B14F-4D97-AF65-F5344CB8AC3E}">
        <p14:creationId xmlns:p14="http://schemas.microsoft.com/office/powerpoint/2010/main" val="2744609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016892F6-C3A0-4B7E-AAEA-C5397C4A4CE3}" type="slidenum">
              <a:rPr lang="en-US" altLang="en-US" smtClean="0"/>
              <a:pPr>
                <a:spcBef>
                  <a:spcPct val="0"/>
                </a:spcBef>
              </a:pPr>
              <a:t>122</a:t>
            </a:fld>
            <a:endParaRPr lang="en-US" alt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r>
              <a:rPr lang="en-US" altLang="en-US"/>
              <a:t>Self Explanatory slide !</a:t>
            </a:r>
          </a:p>
        </p:txBody>
      </p:sp>
    </p:spTree>
    <p:extLst>
      <p:ext uri="{BB962C8B-B14F-4D97-AF65-F5344CB8AC3E}">
        <p14:creationId xmlns:p14="http://schemas.microsoft.com/office/powerpoint/2010/main" val="949014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79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915B4EF3-F619-4942-B07E-CD91CA120387}" type="slidenum">
              <a:rPr lang="en-US" altLang="en-US" sz="1200" smtClean="0">
                <a:latin typeface="Times New Roman" panose="02020603050405020304" pitchFamily="18" charset="0"/>
              </a:rPr>
              <a:pPr/>
              <a:t>123</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099674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2224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6387A3EF-F80C-468E-927D-6DA58EF03CF4}" type="slidenum">
              <a:rPr lang="en-US" altLang="en-US" smtClean="0"/>
              <a:pPr>
                <a:spcBef>
                  <a:spcPct val="0"/>
                </a:spcBef>
              </a:pPr>
              <a:t>10</a:t>
            </a:fld>
            <a:endParaRPr lang="en-US" alt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Seven wonders of the world</a:t>
            </a:r>
          </a:p>
          <a:p>
            <a:pPr eaLnBrk="1" hangingPunct="1"/>
            <a:r>
              <a:rPr lang="en-US" altLang="en-US"/>
              <a:t>Pyramids</a:t>
            </a:r>
          </a:p>
          <a:p>
            <a:pPr eaLnBrk="1" hangingPunct="1"/>
            <a:r>
              <a:rPr lang="en-US" altLang="en-US"/>
              <a:t>Product or service or capability to create the product/service(building, business function, org restructuring), research project)</a:t>
            </a:r>
          </a:p>
          <a:p>
            <a:pPr eaLnBrk="1" hangingPunct="1"/>
            <a:r>
              <a:rPr lang="en-US" altLang="en-US"/>
              <a:t>Temporary- end- when proj objectives are met or not met or cannot be met-; need no longer exists-aborted.</a:t>
            </a:r>
          </a:p>
          <a:p>
            <a:pPr eaLnBrk="1" hangingPunct="1"/>
            <a:r>
              <a:rPr lang="en-US" altLang="en-US"/>
              <a:t>Uniqueness- contactor, budget, configuration, location..etc; repititive elements could be there---similar projects or degree of similarity.</a:t>
            </a:r>
          </a:p>
          <a:p>
            <a:pPr eaLnBrk="1" hangingPunct="1"/>
            <a:r>
              <a:rPr lang="en-US" altLang="en-US"/>
              <a:t>Portfolio, Program, Project </a:t>
            </a:r>
          </a:p>
          <a:p>
            <a:pPr eaLnBrk="1" hangingPunct="1"/>
            <a:r>
              <a:rPr lang="en-US" altLang="en-US"/>
              <a:t>Portfolio- L&amp;T Infra dvision—has projects in oil, power, gas, water, airport…(portfolio)-objective to maximize returns; program –within power (projects in power or in airport)</a:t>
            </a:r>
          </a:p>
          <a:p>
            <a:pPr eaLnBrk="1" hangingPunct="1"/>
            <a:r>
              <a:rPr lang="en-US" altLang="en-US"/>
              <a:t>I may have a portfolio of stocks across Banking, Infra, commodities, IT….Banking stocks are from banking program (inter dependencies--)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36291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F447DAAB-2A60-4771-83A6-FB40FB7FFBE2}" type="slidenum">
              <a:rPr lang="en-US" altLang="en-US" smtClean="0"/>
              <a:pPr>
                <a:spcBef>
                  <a:spcPct val="0"/>
                </a:spcBef>
              </a:pPr>
              <a:t>139</a:t>
            </a:fld>
            <a:endParaRPr lang="en-US" altLang="en-US"/>
          </a:p>
        </p:txBody>
      </p:sp>
      <p:sp>
        <p:nvSpPr>
          <p:cNvPr id="201731" name="Rectangle 2050"/>
          <p:cNvSpPr>
            <a:spLocks noGrp="1" noRot="1" noChangeAspect="1" noChangeArrowheads="1" noTextEdit="1"/>
          </p:cNvSpPr>
          <p:nvPr>
            <p:ph type="sldImg"/>
          </p:nvPr>
        </p:nvSpPr>
        <p:spPr>
          <a:xfrm>
            <a:off x="1144588" y="684213"/>
            <a:ext cx="4572000" cy="3429000"/>
          </a:xfrm>
          <a:ln/>
        </p:spPr>
      </p:sp>
      <p:sp>
        <p:nvSpPr>
          <p:cNvPr id="201732" name="Rectangle 2051"/>
          <p:cNvSpPr>
            <a:spLocks noGrp="1" noChangeArrowheads="1"/>
          </p:cNvSpPr>
          <p:nvPr>
            <p:ph type="body" idx="1"/>
          </p:nvPr>
        </p:nvSpPr>
        <p:spPr>
          <a:xfrm>
            <a:off x="1143000" y="4343400"/>
            <a:ext cx="45720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3" rIns="91424" bIns="45713"/>
          <a:lstStyle/>
          <a:p>
            <a:pPr eaLnBrk="1" hangingPunct="1"/>
            <a:r>
              <a:rPr lang="en-US" altLang="en-US"/>
              <a:t>Three chits- blame the predecessor; re-organize the team; make 3 more chits</a:t>
            </a:r>
          </a:p>
        </p:txBody>
      </p:sp>
    </p:spTree>
    <p:extLst>
      <p:ext uri="{BB962C8B-B14F-4D97-AF65-F5344CB8AC3E}">
        <p14:creationId xmlns:p14="http://schemas.microsoft.com/office/powerpoint/2010/main" val="2813793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17674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5955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7758511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238928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960439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52911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5A8A67A6-A729-45DE-BA21-A068638A9BA8}" type="slidenum">
              <a:rPr lang="en-US" altLang="en-US" sz="1200" smtClean="0">
                <a:latin typeface="Times New Roman" panose="02020603050405020304" pitchFamily="18" charset="0"/>
              </a:rPr>
              <a:pPr/>
              <a:t>154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753943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a:ln/>
        </p:spPr>
      </p:sp>
      <p:sp>
        <p:nvSpPr>
          <p:cNvPr id="195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5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ACCC9E7-7695-4DD6-B80F-CE66DBD29909}" type="slidenum">
              <a:rPr lang="en-US" altLang="en-US" sz="1200" smtClean="0">
                <a:latin typeface="Times New Roman" panose="02020603050405020304" pitchFamily="18" charset="0"/>
              </a:rPr>
              <a:pPr/>
              <a:t>155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77272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BA60F643-D339-4943-A4E8-85DAFD6B6B83}" type="slidenum">
              <a:rPr lang="en-US" altLang="en-US" sz="1200" smtClean="0">
                <a:latin typeface="Times New Roman" panose="02020603050405020304" pitchFamily="18" charset="0"/>
              </a:rPr>
              <a:pPr/>
              <a:t>13</a:t>
            </a:fld>
            <a:endParaRPr lang="en-US" altLang="en-US" sz="120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D9FE6381-7687-491C-ADDE-E51525EA3C33}" type="slidenum">
              <a:rPr lang="en-US" altLang="en-US" sz="1200" smtClean="0">
                <a:latin typeface="Times New Roman" panose="02020603050405020304" pitchFamily="18" charset="0"/>
              </a:rPr>
              <a:pPr/>
              <a:t>156</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822998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Times New Roman" panose="02020603050405020304" pitchFamily="18" charset="0"/>
              </a:defRPr>
            </a:lvl1pPr>
            <a:lvl2pPr marL="742950" indent="-285750">
              <a:defRPr sz="1400">
                <a:solidFill>
                  <a:schemeClr val="tx1"/>
                </a:solidFill>
                <a:latin typeface="Arial" panose="020B0604020202020204" pitchFamily="34" charset="0"/>
                <a:cs typeface="Times New Roman" panose="02020603050405020304" pitchFamily="18" charset="0"/>
              </a:defRPr>
            </a:lvl2pPr>
            <a:lvl3pPr marL="1143000" indent="-228600">
              <a:defRPr sz="1400">
                <a:solidFill>
                  <a:schemeClr val="tx1"/>
                </a:solidFill>
                <a:latin typeface="Arial" panose="020B0604020202020204" pitchFamily="34" charset="0"/>
                <a:cs typeface="Times New Roman" panose="02020603050405020304" pitchFamily="18" charset="0"/>
              </a:defRPr>
            </a:lvl3pPr>
            <a:lvl4pPr marL="1600200" indent="-228600">
              <a:defRPr sz="1400">
                <a:solidFill>
                  <a:schemeClr val="tx1"/>
                </a:solidFill>
                <a:latin typeface="Arial" panose="020B0604020202020204" pitchFamily="34" charset="0"/>
                <a:cs typeface="Times New Roman" panose="02020603050405020304" pitchFamily="18" charset="0"/>
              </a:defRPr>
            </a:lvl4pPr>
            <a:lvl5pPr marL="2057400" indent="-228600">
              <a:defRPr sz="1400">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Times New Roman" panose="02020603050405020304" pitchFamily="18" charset="0"/>
              </a:defRPr>
            </a:lvl9pPr>
          </a:lstStyle>
          <a:p>
            <a:fld id="{23A040E2-EFB0-4646-BCBB-6CCE2C207DAA}" type="slidenum">
              <a:rPr lang="en-US" altLang="en-US" sz="1200" smtClean="0">
                <a:latin typeface="Times New Roman" panose="02020603050405020304" pitchFamily="18" charset="0"/>
              </a:rPr>
              <a:pPr/>
              <a:t>159</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862607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2309877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Tree>
    <p:extLst>
      <p:ext uri="{BB962C8B-B14F-4D97-AF65-F5344CB8AC3E}">
        <p14:creationId xmlns:p14="http://schemas.microsoft.com/office/powerpoint/2010/main" val="3130113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3369511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Tree>
    <p:extLst>
      <p:ext uri="{BB962C8B-B14F-4D97-AF65-F5344CB8AC3E}">
        <p14:creationId xmlns:p14="http://schemas.microsoft.com/office/powerpoint/2010/main" val="593892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Tree>
    <p:extLst>
      <p:ext uri="{BB962C8B-B14F-4D97-AF65-F5344CB8AC3E}">
        <p14:creationId xmlns:p14="http://schemas.microsoft.com/office/powerpoint/2010/main" val="34677393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942AABF6-64DD-4295-B468-F6CEA49E30DB}"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
        <p:nvSpPr>
          <p:cNvPr id="189443" name="Rectangle 2"/>
          <p:cNvSpPr>
            <a:spLocks noGrp="1" noRot="1" noChangeAspect="1" noChangeArrowheads="1" noTextEdit="1"/>
          </p:cNvSpPr>
          <p:nvPr>
            <p:ph type="sldImg"/>
          </p:nvPr>
        </p:nvSpPr>
        <p:spPr>
          <a:xfrm>
            <a:off x="1143000" y="685800"/>
            <a:ext cx="4573588" cy="3430588"/>
          </a:xfrm>
          <a:ln/>
        </p:spPr>
      </p:sp>
      <p:sp>
        <p:nvSpPr>
          <p:cNvPr id="189444"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85091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498"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234499"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6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BA2C6BF1-9C81-4967-AE6D-DEAA5F22FB45}" type="slidenum">
              <a:rPr lang="en-US" altLang="en-US" sz="1300" smtClean="0">
                <a:solidFill>
                  <a:srgbClr val="000000"/>
                </a:solidFill>
                <a:latin typeface="Arial" panose="020B0604020202020204" pitchFamily="34" charset="0"/>
              </a:rPr>
              <a:pPr>
                <a:spcBef>
                  <a:spcPct val="0"/>
                </a:spcBef>
              </a:pPr>
              <a:t>176</a:t>
            </a:fld>
            <a:endParaRPr lang="en-US" altLang="en-US" sz="13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26627"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cs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cs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cs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cs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Times New Roman" panose="02020603050405020304" pitchFamily="18" charset="0"/>
              </a:defRPr>
            </a:lvl9pPr>
          </a:lstStyle>
          <a:p>
            <a:pPr>
              <a:spcBef>
                <a:spcPct val="0"/>
              </a:spcBef>
            </a:pPr>
            <a:fld id="{333AFD42-3F7E-4D4E-BE62-072BD9C32433}" type="slidenum">
              <a:rPr lang="en-US" altLang="en-US" smtClean="0"/>
              <a:pPr>
                <a:spcBef>
                  <a:spcPct val="0"/>
                </a:spcBef>
              </a:pPr>
              <a:t>15</a:t>
            </a:fld>
            <a:endParaRPr lang="en-US" alt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Processes – Communication</a:t>
            </a:r>
          </a:p>
          <a:p>
            <a:pPr eaLnBrk="1" hangingPunct="1"/>
            <a:r>
              <a:rPr lang="en-US" altLang="en-US"/>
              <a:t>Tools – Knowledge, Skills</a:t>
            </a:r>
          </a:p>
          <a:p>
            <a:pPr eaLnBrk="1" hangingPunct="1"/>
            <a:endParaRPr lang="en-US" altLang="en-US"/>
          </a:p>
          <a:p>
            <a:pPr eaLnBrk="1" hangingPunct="1"/>
            <a:r>
              <a:rPr lang="en-US" altLang="en-US"/>
              <a:t>Resource comes from the organization.</a:t>
            </a:r>
          </a:p>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32771"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DD8D5D-EA5E-4B3D-B622-F6F6322E6E23}" type="datetime1">
              <a:rPr lang="en-US" smtClean="0"/>
              <a:t>24-Nov-16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4246232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250911" name="Visio" r:id="rId4" imgW="491338" imgH="491338" progId="Visio.Drawing.6">
                  <p:embed/>
                </p:oleObj>
              </mc:Choice>
              <mc:Fallback>
                <p:oleObj name="Visio" r:id="rId4" imgW="491338" imgH="491338" progId="Visio.Drawing.6">
                  <p:embed/>
                  <p:pic>
                    <p:nvPicPr>
                      <p:cNvPr id="819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10FC0A5-6E0C-4538-AD0D-3DF006315A18}" type="datetime1">
              <a:rPr lang="en-US" smtClean="0"/>
              <a:t>24-Nov-16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105454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FDC34A89-67DA-4711-B2B3-6088450F33E2}" type="datetime1">
              <a:rPr lang="en-US" smtClean="0"/>
              <a:t>24-Nov-16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271470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Just-Images-wo-Header">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B1BF0208-7FB6-418E-9B11-43DCE54254FD}" type="slidenum">
              <a:rPr lang="en-US"/>
              <a:pPr>
                <a:defRPr/>
              </a:pPr>
              <a:t>‹#›</a:t>
            </a:fld>
            <a:endParaRPr lang="en-US"/>
          </a:p>
        </p:txBody>
      </p:sp>
    </p:spTree>
    <p:extLst>
      <p:ext uri="{BB962C8B-B14F-4D97-AF65-F5344CB8AC3E}">
        <p14:creationId xmlns:p14="http://schemas.microsoft.com/office/powerpoint/2010/main" val="2022987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eaLnBrk="1" fontAlgn="auto" hangingPunct="1">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8A5E3C14-E2DB-46CE-8450-F34B56E4C3A4}" type="datetime1">
              <a:rPr lang="en-US" smtClean="0"/>
              <a:t>24-Nov-16</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lvl1pPr>
              <a:defRPr/>
            </a:lvl1pPr>
          </a:lstStyle>
          <a:p>
            <a:pPr>
              <a:defRPr/>
            </a:pPr>
            <a:fld id="{8FF5D089-0F5F-4120-B124-833B9512035A}" type="slidenum">
              <a:rPr lang="en-US" altLang="en-US"/>
              <a:pPr>
                <a:defRPr/>
              </a:pPr>
              <a:t>‹#›</a:t>
            </a:fld>
            <a:endParaRPr lang="en-US" altLang="en-US"/>
          </a:p>
        </p:txBody>
      </p:sp>
    </p:spTree>
    <p:extLst>
      <p:ext uri="{BB962C8B-B14F-4D97-AF65-F5344CB8AC3E}">
        <p14:creationId xmlns:p14="http://schemas.microsoft.com/office/powerpoint/2010/main" val="73457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71488" y="1"/>
            <a:ext cx="8030880" cy="554728"/>
          </a:xfrm>
        </p:spPr>
        <p:txBody>
          <a:bodyPr/>
          <a:lstStyle/>
          <a:p>
            <a:r>
              <a:rPr lang="en-US"/>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IN" altLang="en-US"/>
          </a:p>
        </p:txBody>
      </p:sp>
      <p:sp>
        <p:nvSpPr>
          <p:cNvPr id="4" name="Rectangle 4"/>
          <p:cNvSpPr>
            <a:spLocks noGrp="1" noChangeArrowheads="1"/>
          </p:cNvSpPr>
          <p:nvPr>
            <p:ph type="ftr" idx="11"/>
          </p:nvPr>
        </p:nvSpPr>
        <p:spPr>
          <a:ln/>
        </p:spPr>
        <p:txBody>
          <a:bodyPr/>
          <a:lstStyle>
            <a:lvl1pPr>
              <a:defRPr/>
            </a:lvl1pPr>
          </a:lstStyle>
          <a:p>
            <a:pPr>
              <a:defRPr/>
            </a:pPr>
            <a:endParaRPr lang="en-IN" altLang="en-US"/>
          </a:p>
        </p:txBody>
      </p:sp>
      <p:sp>
        <p:nvSpPr>
          <p:cNvPr id="5" name="Rectangle 5"/>
          <p:cNvSpPr>
            <a:spLocks noGrp="1" noChangeArrowheads="1"/>
          </p:cNvSpPr>
          <p:nvPr>
            <p:ph type="sldNum" idx="12"/>
          </p:nvPr>
        </p:nvSpPr>
        <p:spPr>
          <a:ln/>
        </p:spPr>
        <p:txBody>
          <a:bodyPr/>
          <a:lstStyle>
            <a:lvl1pPr>
              <a:defRPr/>
            </a:lvl1pPr>
          </a:lstStyle>
          <a:p>
            <a:pPr>
              <a:defRPr/>
            </a:pPr>
            <a:fld id="{9F017C40-B420-49B4-BA3C-4C7582F6D121}" type="slidenum">
              <a:rPr lang="en-IN" altLang="en-US"/>
              <a:pPr>
                <a:defRPr/>
              </a:pPr>
              <a:t>‹#›</a:t>
            </a:fld>
            <a:endParaRPr lang="en-IN" altLang="en-US"/>
          </a:p>
        </p:txBody>
      </p:sp>
    </p:spTree>
    <p:extLst>
      <p:ext uri="{BB962C8B-B14F-4D97-AF65-F5344CB8AC3E}">
        <p14:creationId xmlns:p14="http://schemas.microsoft.com/office/powerpoint/2010/main" val="184644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6200" y="1033152"/>
            <a:ext cx="8991600" cy="49866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p:cNvSpPr>
            <a:spLocks noGrp="1"/>
          </p:cNvSpPr>
          <p:nvPr>
            <p:ph type="title" idx="10"/>
          </p:nvPr>
        </p:nvSpPr>
        <p:spPr>
          <a:xfrm>
            <a:off x="0" y="13404"/>
            <a:ext cx="9144000" cy="853511"/>
          </a:xfrm>
        </p:spPr>
        <p:txBody>
          <a:bodyPr/>
          <a:lstStyle>
            <a:lvl1pPr algn="ctr">
              <a:defRPr sz="3200" i="0">
                <a:latin typeface="Arial Black" pitchFamily="34" charset="0"/>
              </a:defRPr>
            </a:lvl1pPr>
          </a:lstStyle>
          <a:p>
            <a:r>
              <a:rPr lang="en-US" dirty="0"/>
              <a:t>Click to edit Master title style</a:t>
            </a:r>
          </a:p>
        </p:txBody>
      </p:sp>
    </p:spTree>
    <p:extLst>
      <p:ext uri="{BB962C8B-B14F-4D97-AF65-F5344CB8AC3E}">
        <p14:creationId xmlns:p14="http://schemas.microsoft.com/office/powerpoint/2010/main" val="552434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7"/>
          <p:cNvSpPr>
            <a:spLocks noGrp="1"/>
          </p:cNvSpPr>
          <p:nvPr>
            <p:ph type="sldNum" sz="quarter" idx="10"/>
          </p:nvPr>
        </p:nvSpPr>
        <p:spPr/>
        <p:txBody>
          <a:bodyPr/>
          <a:lstStyle>
            <a:lvl1pPr>
              <a:defRPr/>
            </a:lvl1pPr>
          </a:lstStyle>
          <a:p>
            <a:fld id="{6B9D6CD6-B604-4106-A0DB-E7F282E71B26}" type="slidenum">
              <a:rPr lang="en-US" altLang="en-US"/>
              <a:pPr/>
              <a:t>‹#›</a:t>
            </a:fld>
            <a:endParaRPr lang="en-US" altLang="en-US"/>
          </a:p>
        </p:txBody>
      </p:sp>
    </p:spTree>
    <p:extLst>
      <p:ext uri="{BB962C8B-B14F-4D97-AF65-F5344CB8AC3E}">
        <p14:creationId xmlns:p14="http://schemas.microsoft.com/office/powerpoint/2010/main" val="1612069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22C0484F-0C89-41B9-AB2D-DAB81913CFAC}" type="slidenum">
              <a:rPr lang="en-US"/>
              <a:pPr>
                <a:defRPr/>
              </a:pPr>
              <a:t>‹#›</a:t>
            </a:fld>
            <a:endParaRPr lang="en-US"/>
          </a:p>
        </p:txBody>
      </p:sp>
    </p:spTree>
    <p:extLst>
      <p:ext uri="{BB962C8B-B14F-4D97-AF65-F5344CB8AC3E}">
        <p14:creationId xmlns:p14="http://schemas.microsoft.com/office/powerpoint/2010/main" val="1342714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62556C6-B15E-48A7-9F47-FEF0CD7D1F30}" type="slidenum">
              <a:rPr lang="en-US" altLang="en-US"/>
              <a:pPr/>
              <a:t>‹#›</a:t>
            </a:fld>
            <a:endParaRPr lang="en-US" altLang="en-US"/>
          </a:p>
        </p:txBody>
      </p:sp>
    </p:spTree>
    <p:extLst>
      <p:ext uri="{BB962C8B-B14F-4D97-AF65-F5344CB8AC3E}">
        <p14:creationId xmlns:p14="http://schemas.microsoft.com/office/powerpoint/2010/main" val="3718043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8A2B0BEC-4A56-4039-AD9F-368752694331}" type="slidenum">
              <a:rPr lang="en-US"/>
              <a:pPr>
                <a:defRPr/>
              </a:pPr>
              <a:t>‹#›</a:t>
            </a:fld>
            <a:endParaRPr lang="en-US"/>
          </a:p>
        </p:txBody>
      </p:sp>
    </p:spTree>
    <p:extLst>
      <p:ext uri="{BB962C8B-B14F-4D97-AF65-F5344CB8AC3E}">
        <p14:creationId xmlns:p14="http://schemas.microsoft.com/office/powerpoint/2010/main" val="316680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3D89F145-2527-480B-B48A-9FD30B284479}" type="datetime1">
              <a:rPr lang="en-US" smtClean="0"/>
              <a:t>24-Nov-16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455884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style>
          <a:lnRef idx="0">
            <a:schemeClr val="accent5"/>
          </a:lnRef>
          <a:fillRef idx="3">
            <a:schemeClr val="accent5"/>
          </a:fillRef>
          <a:effectRef idx="3">
            <a:schemeClr val="accent5"/>
          </a:effectRef>
          <a:fontRef idx="none"/>
        </p:style>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5"/>
          <p:cNvSpPr>
            <a:spLocks noGrp="1" noChangeArrowheads="1"/>
          </p:cNvSpPr>
          <p:nvPr>
            <p:ph type="sldNum" sz="quarter" idx="11"/>
          </p:nvPr>
        </p:nvSpPr>
        <p:spPr/>
        <p:txBody>
          <a:bodyPr/>
          <a:lstStyle>
            <a:lvl1pPr algn="ctr">
              <a:defRPr sz="1050"/>
            </a:lvl1pPr>
          </a:lstStyle>
          <a:p>
            <a:pPr>
              <a:defRPr/>
            </a:pPr>
            <a:fld id="{CB7B0511-93E4-4B28-B8B7-1EBF03F152EE}" type="slidenum">
              <a:rPr lang="en-US" altLang="en-US" smtClean="0"/>
              <a:pPr>
                <a:defRPr/>
              </a:pPr>
              <a:t>‹#›</a:t>
            </a:fld>
            <a:endParaRPr lang="en-US" altLang="en-US"/>
          </a:p>
        </p:txBody>
      </p:sp>
      <p:sp>
        <p:nvSpPr>
          <p:cNvPr id="6" name="Footer Placeholder 3"/>
          <p:cNvSpPr>
            <a:spLocks noGrp="1"/>
          </p:cNvSpPr>
          <p:nvPr>
            <p:ph type="ftr" sz="quarter" idx="3"/>
          </p:nvPr>
        </p:nvSpPr>
        <p:spPr>
          <a:xfrm>
            <a:off x="3505200" y="6629509"/>
            <a:ext cx="2895600" cy="365125"/>
          </a:xfrm>
          <a:prstGeom prst="rect">
            <a:avLst/>
          </a:prstGeom>
        </p:spPr>
        <p:txBody>
          <a:bodyPr/>
          <a:lstStyle>
            <a:lvl1pPr>
              <a:defRPr sz="1000"/>
            </a:lvl1pPr>
          </a:lstStyle>
          <a:p>
            <a:pPr>
              <a:defRPr/>
            </a:pPr>
            <a:r>
              <a:rPr lang="en-IN"/>
              <a:t>Copyright 2016 Vedavit Project Solutions</a:t>
            </a:r>
            <a:endParaRPr lang="en-US" dirty="0"/>
          </a:p>
        </p:txBody>
      </p:sp>
    </p:spTree>
    <p:extLst>
      <p:ext uri="{BB962C8B-B14F-4D97-AF65-F5344CB8AC3E}">
        <p14:creationId xmlns:p14="http://schemas.microsoft.com/office/powerpoint/2010/main" val="279960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DD8D5D-EA5E-4B3D-B622-F6F6322E6E23}" type="datetime1">
              <a:rPr lang="en-US" smtClean="0"/>
              <a:t>24-Nov-16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96283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668EA63B-71EE-46E1-9119-2DD45360AA66}" type="datetime1">
              <a:rPr lang="en-US" smtClean="0"/>
              <a:t>24-Nov-16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533400" y="1600200"/>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t>Manthan</a:t>
            </a:r>
            <a:r>
              <a:rPr lang="en-US" sz="4000" b="1" baseline="0" dirty="0"/>
              <a:t> Time</a:t>
            </a:r>
          </a:p>
          <a:p>
            <a:pPr algn="ctr"/>
            <a:r>
              <a:rPr lang="en-US" sz="3600" baseline="0" dirty="0"/>
              <a:t>Do, Discuss, Relate to Work</a:t>
            </a:r>
            <a:endParaRPr lang="en-US" sz="3600" dirty="0"/>
          </a:p>
        </p:txBody>
      </p:sp>
      <p:sp>
        <p:nvSpPr>
          <p:cNvPr id="7" name="Title 1"/>
          <p:cNvSpPr>
            <a:spLocks noGrp="1"/>
          </p:cNvSpPr>
          <p:nvPr>
            <p:ph type="ctrTitle"/>
          </p:nvPr>
        </p:nvSpPr>
        <p:spPr>
          <a:xfrm>
            <a:off x="533400" y="2971801"/>
            <a:ext cx="8229600" cy="1143000"/>
          </a:xfrm>
          <a:solidFill>
            <a:srgbClr val="00B0F0"/>
          </a:solidFill>
        </p:spPr>
        <p:txBody>
          <a:bodyPr/>
          <a:lstStyle>
            <a:lvl1pPr>
              <a:defRPr sz="3200">
                <a:solidFill>
                  <a:schemeClr val="bg1"/>
                </a:solidFill>
                <a:latin typeface="Maiandra GD" panose="020E0502030308020204" pitchFamily="34" charset="0"/>
              </a:defRPr>
            </a:lvl1pPr>
          </a:lstStyle>
          <a:p>
            <a:r>
              <a:rPr lang="en-US"/>
              <a:t>Click to edit Master title style</a:t>
            </a:r>
          </a:p>
        </p:txBody>
      </p:sp>
    </p:spTree>
    <p:extLst>
      <p:ext uri="{BB962C8B-B14F-4D97-AF65-F5344CB8AC3E}">
        <p14:creationId xmlns:p14="http://schemas.microsoft.com/office/powerpoint/2010/main" val="36756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C0C019-BD3F-4D65-BEA6-DAD297ECA4CC}" type="datetime1">
              <a:rPr lang="en-US" smtClean="0"/>
              <a:t>24-Nov-16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84794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7CC0C019-BD3F-4D65-BEA6-DAD297ECA4CC}" type="datetime1">
              <a:rPr lang="en-US" smtClean="0"/>
              <a:t>24-Nov-16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406707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400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21867F1B-4941-4290-804B-18D89D17981F}" type="datetime1">
              <a:rPr lang="en-US" smtClean="0"/>
              <a:t>24-Nov-16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259211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5F39D76-3966-412D-A3FF-53A71C153916}" type="datetime1">
              <a:rPr lang="en-US" smtClean="0"/>
              <a:t>24-Nov-16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1931567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2D53D5B8-6701-4402-9DCB-B3A42E40F308}" type="datetime1">
              <a:rPr lang="en-US" smtClean="0"/>
              <a:t>24-Nov-16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949833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68EA63B-71EE-46E1-9119-2DD45360AA66}" type="datetime1">
              <a:rPr lang="en-US" smtClean="0"/>
              <a:t>24-Nov-16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82" r:id="rId3"/>
    <p:sldLayoutId id="2147483780" r:id="rId4"/>
    <p:sldLayoutId id="2147483766" r:id="rId5"/>
    <p:sldLayoutId id="2147483783"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1" r:id="rId20"/>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6.emf"/><Relationship Id="rId4" Type="http://schemas.openxmlformats.org/officeDocument/2006/relationships/oleObject" Target="../embeddings/oleObject4.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47.emf"/><Relationship Id="rId4" Type="http://schemas.openxmlformats.org/officeDocument/2006/relationships/oleObject" Target="../embeddings/oleObject5.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0.wmf"/><Relationship Id="rId5" Type="http://schemas.openxmlformats.org/officeDocument/2006/relationships/oleObject" Target="../embeddings/oleObject6.bin"/><Relationship Id="rId4" Type="http://schemas.openxmlformats.org/officeDocument/2006/relationships/image" Target="../media/image5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3" Type="http://schemas.openxmlformats.org/officeDocument/2006/relationships/diagramData" Target="../diagrams/data4.xml"/><Relationship Id="rId21" Type="http://schemas.openxmlformats.org/officeDocument/2006/relationships/diagramColors" Target="../diagrams/colors7.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2" Type="http://schemas.openxmlformats.org/officeDocument/2006/relationships/notesSlide" Target="../notesSlides/notesSlide12.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32.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34.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hyperlink" Target="https://managementmania.com/en/planning" TargetMode="Externa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p:cNvSpPr>
          <p:nvPr/>
        </p:nvSpPr>
        <p:spPr bwMode="auto">
          <a:xfrm>
            <a:off x="238125" y="1066800"/>
            <a:ext cx="8677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4800" dirty="0"/>
              <a:t>Fundamentals of</a:t>
            </a:r>
            <a:br>
              <a:rPr lang="en-US" altLang="en-US" sz="4800" dirty="0"/>
            </a:br>
            <a:r>
              <a:rPr lang="en-US" altLang="en-US" sz="4800" dirty="0"/>
              <a:t> Project Management</a:t>
            </a:r>
            <a:endParaRPr lang="en-IN" altLang="en-US" sz="6600" b="1" dirty="0"/>
          </a:p>
        </p:txBody>
      </p:sp>
      <p:sp>
        <p:nvSpPr>
          <p:cNvPr id="13315" name="Subtitle 2"/>
          <p:cNvSpPr txBox="1">
            <a:spLocks/>
          </p:cNvSpPr>
          <p:nvPr/>
        </p:nvSpPr>
        <p:spPr bwMode="auto">
          <a:xfrm>
            <a:off x="457200" y="4142154"/>
            <a:ext cx="861060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2000" b="1" dirty="0"/>
              <a:t>Trainer		:</a:t>
            </a:r>
            <a:r>
              <a:rPr lang="en-US" altLang="en-US" sz="2000" dirty="0"/>
              <a:t> </a:t>
            </a:r>
            <a:r>
              <a:rPr lang="en-US" altLang="en-US" sz="2000" b="1" dirty="0"/>
              <a:t>Hari Prasad Thapliyal </a:t>
            </a:r>
          </a:p>
          <a:p>
            <a:pPr eaLnBrk="1" hangingPunct="1">
              <a:buFont typeface="Arial" panose="020B0604020202020204" pitchFamily="34" charset="0"/>
              <a:buNone/>
            </a:pPr>
            <a:r>
              <a:rPr lang="en-US" altLang="en-US" sz="2000" b="1" dirty="0"/>
              <a:t>		</a:t>
            </a:r>
            <a:r>
              <a:rPr lang="en-US" altLang="en-US" sz="1200" dirty="0"/>
              <a:t>(</a:t>
            </a:r>
            <a:r>
              <a:rPr lang="en-IN" altLang="en-US" sz="1200" dirty="0"/>
              <a:t>PMP, PMI-ACP, CSM, MBA, MCA, PGDOM, PGDFM, CIC, PRINCE2-Practitioner</a:t>
            </a:r>
            <a:r>
              <a:rPr lang="en-US" altLang="en-US" sz="1200" dirty="0"/>
              <a:t>)</a:t>
            </a:r>
          </a:p>
          <a:p>
            <a:pPr eaLnBrk="1" hangingPunct="1">
              <a:buFont typeface="Arial" panose="020B0604020202020204" pitchFamily="34" charset="0"/>
              <a:buNone/>
            </a:pPr>
            <a:r>
              <a:rPr lang="en-US" altLang="en-US" sz="2000" dirty="0"/>
              <a:t>[</a:t>
            </a:r>
            <a:r>
              <a:rPr lang="en-US" altLang="en-US" sz="2000" b="1" dirty="0"/>
              <a:t>PMI-ACP 	: </a:t>
            </a:r>
            <a:r>
              <a:rPr lang="en-IN" altLang="en-US" sz="2000" dirty="0"/>
              <a:t>#318050</a:t>
            </a:r>
            <a:r>
              <a:rPr lang="en-US" altLang="en-US" sz="2000" b="1" dirty="0"/>
              <a:t>]</a:t>
            </a:r>
          </a:p>
          <a:p>
            <a:pPr eaLnBrk="1" hangingPunct="1">
              <a:buFont typeface="Arial" panose="020B0604020202020204" pitchFamily="34" charset="0"/>
              <a:buNone/>
            </a:pPr>
            <a:r>
              <a:rPr lang="en-US" altLang="en-US" sz="2000" b="1" dirty="0"/>
              <a:t>[PMP 		: </a:t>
            </a:r>
            <a:r>
              <a:rPr lang="en-IN" altLang="en-US" sz="2000" dirty="0"/>
              <a:t>#1563385</a:t>
            </a:r>
            <a:r>
              <a:rPr lang="en-US" altLang="en-US" sz="20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33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E00C23E-75FD-4813-84AD-1B55A8127E7B}" type="slidenum">
              <a:rPr lang="en-US" altLang="en-US" sz="1200" smtClean="0">
                <a:solidFill>
                  <a:srgbClr val="898989"/>
                </a:solidFill>
              </a:rPr>
              <a:pPr>
                <a:spcBef>
                  <a:spcPct val="0"/>
                </a:spcBef>
                <a:buFontTx/>
                <a:buNone/>
              </a:pPr>
              <a:t>1</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07" y="-21286"/>
            <a:ext cx="1114108" cy="1114108"/>
          </a:xfrm>
          <a:prstGeom prst="rect">
            <a:avLst/>
          </a:prstGeom>
        </p:spPr>
      </p:pic>
      <p:pic>
        <p:nvPicPr>
          <p:cNvPr id="13325" name="Picture 13" descr="Sanofi logo - Back to home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5701" y="61912"/>
            <a:ext cx="1152099" cy="916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0" y="-9525"/>
            <a:ext cx="9144000" cy="808038"/>
          </a:xfrm>
        </p:spPr>
        <p:txBody>
          <a:bodyPr/>
          <a:lstStyle/>
          <a:p>
            <a:r>
              <a:rPr altLang="en-US" dirty="0"/>
              <a:t>What is a Project?</a:t>
            </a:r>
            <a:endParaRPr lang="en-IN" altLang="en-US" dirty="0"/>
          </a:p>
        </p:txBody>
      </p:sp>
      <p:sp>
        <p:nvSpPr>
          <p:cNvPr id="28676" name="Rectangle 3"/>
          <p:cNvSpPr>
            <a:spLocks noGrp="1" noChangeArrowheads="1"/>
          </p:cNvSpPr>
          <p:nvPr>
            <p:ph idx="1"/>
          </p:nvPr>
        </p:nvSpPr>
        <p:spPr>
          <a:xfrm>
            <a:off x="457200" y="990600"/>
            <a:ext cx="8458200" cy="5105400"/>
          </a:xfrm>
        </p:spPr>
        <p:txBody>
          <a:bodyPr>
            <a:noAutofit/>
          </a:bodyPr>
          <a:lstStyle/>
          <a:p>
            <a:pPr eaLnBrk="1" hangingPunct="1">
              <a:lnSpc>
                <a:spcPct val="90000"/>
              </a:lnSpc>
              <a:buClr>
                <a:schemeClr val="accent1"/>
              </a:buClr>
              <a:buFontTx/>
              <a:buNone/>
              <a:defRPr/>
            </a:pPr>
            <a:r>
              <a:rPr lang="en-US" altLang="en-US" sz="2400" dirty="0">
                <a:solidFill>
                  <a:srgbClr val="CC6600"/>
                </a:solidFill>
              </a:rPr>
              <a:t>   </a:t>
            </a:r>
            <a:r>
              <a:rPr lang="en-US" altLang="en-US" sz="2400" b="1" i="1" dirty="0">
                <a:solidFill>
                  <a:srgbClr val="CC6600"/>
                </a:solidFill>
              </a:rPr>
              <a:t>‘A Project is a temporary endeavor undertaken to create a unique product or service’</a:t>
            </a:r>
            <a:endParaRPr lang="en-US" altLang="en-US" sz="2400" b="1" dirty="0">
              <a:solidFill>
                <a:srgbClr val="CC6600"/>
              </a:solidFill>
            </a:endParaRPr>
          </a:p>
          <a:p>
            <a:pPr eaLnBrk="1" hangingPunct="1">
              <a:lnSpc>
                <a:spcPct val="90000"/>
              </a:lnSpc>
              <a:buClr>
                <a:srgbClr val="FF0000"/>
              </a:buClr>
              <a:buFont typeface="Wingdings" panose="05000000000000000000" pitchFamily="2" charset="2"/>
              <a:buBlip>
                <a:blip r:embed="rId3"/>
              </a:buBlip>
              <a:defRPr/>
            </a:pPr>
            <a:endParaRPr lang="en-US" altLang="en-US" sz="2400" i="1" dirty="0"/>
          </a:p>
          <a:p>
            <a:pPr eaLnBrk="1" hangingPunct="1">
              <a:lnSpc>
                <a:spcPct val="90000"/>
              </a:lnSpc>
              <a:buClr>
                <a:srgbClr val="FF0000"/>
              </a:buClr>
              <a:buFont typeface="Wingdings" panose="05000000000000000000" pitchFamily="2" charset="2"/>
              <a:buBlip>
                <a:blip r:embed="rId3"/>
              </a:buBlip>
              <a:defRPr/>
            </a:pPr>
            <a:r>
              <a:rPr lang="en-US" altLang="en-US" sz="2400" i="1" dirty="0"/>
              <a:t>Temporary</a:t>
            </a:r>
            <a:r>
              <a:rPr lang="en-US" altLang="en-US" sz="2400" dirty="0"/>
              <a:t> :   ‘every project has a definite beginning and a definite end’</a:t>
            </a:r>
            <a:br>
              <a:rPr lang="en-US" altLang="en-US" sz="2400" dirty="0"/>
            </a:br>
            <a:r>
              <a:rPr lang="en-US" altLang="en-US" sz="2400" dirty="0"/>
              <a:t>	                		</a:t>
            </a:r>
          </a:p>
          <a:p>
            <a:pPr eaLnBrk="1" hangingPunct="1">
              <a:lnSpc>
                <a:spcPct val="90000"/>
              </a:lnSpc>
              <a:buClr>
                <a:srgbClr val="FF0000"/>
              </a:buClr>
              <a:buFont typeface="Wingdings" panose="05000000000000000000" pitchFamily="2" charset="2"/>
              <a:buBlip>
                <a:blip r:embed="rId3"/>
              </a:buBlip>
              <a:defRPr/>
            </a:pPr>
            <a:r>
              <a:rPr lang="en-US" altLang="en-US" sz="2400" i="1" dirty="0"/>
              <a:t>Unique:</a:t>
            </a:r>
            <a:r>
              <a:rPr lang="en-US" altLang="en-US" sz="2400" dirty="0"/>
              <a:t>  ‘the product or service  delivered is different from others’    </a:t>
            </a:r>
            <a:br>
              <a:rPr lang="en-US" altLang="en-US" sz="2400" dirty="0"/>
            </a:br>
            <a:endParaRPr lang="en-US" altLang="en-US" sz="2400" dirty="0"/>
          </a:p>
          <a:p>
            <a:pPr marL="457200" lvl="1" indent="0" eaLnBrk="1" hangingPunct="1">
              <a:lnSpc>
                <a:spcPct val="90000"/>
              </a:lnSpc>
              <a:buClr>
                <a:srgbClr val="FF0000"/>
              </a:buClr>
              <a:buFont typeface="Wingdings" panose="05000000000000000000" pitchFamily="2" charset="2"/>
              <a:buNone/>
              <a:defRPr/>
            </a:pPr>
            <a:r>
              <a:rPr lang="en-US" altLang="en-US" sz="2400" i="1" dirty="0"/>
              <a:t>Organizations resort to Projects to achieve their strategic needs, which cannot otherwise be attained through normal operational means.                            	</a:t>
            </a:r>
          </a:p>
          <a:p>
            <a:pPr eaLnBrk="1" hangingPunct="1">
              <a:lnSpc>
                <a:spcPct val="90000"/>
              </a:lnSpc>
              <a:buClr>
                <a:srgbClr val="FF0000"/>
              </a:buClr>
              <a:buFont typeface="Wingdings" panose="05000000000000000000" pitchFamily="2" charset="2"/>
              <a:buNone/>
              <a:defRPr/>
            </a:pPr>
            <a:br>
              <a:rPr lang="en-US" altLang="en-US" sz="2400" i="1" dirty="0"/>
            </a:br>
            <a:r>
              <a:rPr lang="en-US" altLang="en-US" sz="2400" dirty="0"/>
              <a:t> </a:t>
            </a:r>
            <a:br>
              <a:rPr lang="en-US" altLang="en-US" sz="2400" dirty="0"/>
            </a:br>
            <a:endParaRPr lang="en-US" altLang="en-US" sz="24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15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F07A049-2893-4EB1-AA87-3EA37E393C93}" type="slidenum">
              <a:rPr lang="en-US" altLang="en-US" sz="1000" smtClean="0">
                <a:latin typeface="Trebuchet MS" panose="020B0603020202020204" pitchFamily="34" charset="0"/>
              </a:rPr>
              <a:pPr>
                <a:spcBef>
                  <a:spcPct val="0"/>
                </a:spcBef>
                <a:buFontTx/>
                <a:buNone/>
              </a:pPr>
              <a:t>10</a:t>
            </a:fld>
            <a:endParaRPr lang="en-US" altLang="en-US" sz="1000">
              <a:latin typeface="Trebuchet MS" panose="020B060302020202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IN" sz="3600" dirty="0"/>
              <a:t>Value Chain Analysis</a:t>
            </a:r>
            <a:endParaRPr lang="en-US" sz="3600" dirty="0"/>
          </a:p>
        </p:txBody>
      </p:sp>
      <p:sp>
        <p:nvSpPr>
          <p:cNvPr id="6" name="Content Placeholder 5"/>
          <p:cNvSpPr>
            <a:spLocks noGrp="1"/>
          </p:cNvSpPr>
          <p:nvPr>
            <p:ph idx="1"/>
          </p:nvPr>
        </p:nvSpPr>
        <p:spPr/>
        <p:txBody>
          <a:bodyPr>
            <a:normAutofit/>
          </a:bodyPr>
          <a:lstStyle/>
          <a:p>
            <a:pPr marL="0" indent="0">
              <a:buNone/>
            </a:pPr>
            <a:r>
              <a:rPr lang="en-IN" sz="2400" dirty="0"/>
              <a:t>Value Chain Analysis is a useful tool for working out how you can create the greatest possible value for your customers.</a:t>
            </a:r>
          </a:p>
          <a:p>
            <a:r>
              <a:rPr lang="en-IN" sz="2400" b="1" dirty="0"/>
              <a:t>Activity Analysis:</a:t>
            </a:r>
            <a:r>
              <a:rPr lang="en-IN" sz="2400" dirty="0"/>
              <a:t> First, you identify the activities you undertake to deliver your product or service.</a:t>
            </a:r>
          </a:p>
          <a:p>
            <a:r>
              <a:rPr lang="en-IN" sz="2400" b="1" dirty="0"/>
              <a:t>Value Analysis:</a:t>
            </a:r>
            <a:r>
              <a:rPr lang="en-IN" sz="2400" dirty="0"/>
              <a:t> Second, for each activity, you think through what you would do to add the greatest value for your customer.</a:t>
            </a:r>
          </a:p>
          <a:p>
            <a:r>
              <a:rPr lang="en-IN" sz="2400" b="1" dirty="0"/>
              <a:t>Evaluation and Planning:</a:t>
            </a:r>
            <a:r>
              <a:rPr lang="en-IN" sz="2400" dirty="0"/>
              <a:t> Thirdly, you evaluate whether it is worth making changes, and then plan for action.</a:t>
            </a:r>
            <a:endParaRPr lang="en-US" sz="2400" dirty="0"/>
          </a:p>
        </p:txBody>
      </p:sp>
      <p:sp>
        <p:nvSpPr>
          <p:cNvPr id="8"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02BB0E1B-A34C-45FA-92AE-2EF867FD5B16}" type="slidenum">
              <a:rPr lang="en-US" altLang="en-US" smtClean="0"/>
              <a:pPr>
                <a:defRPr/>
              </a:pPr>
              <a:t>100</a:t>
            </a:fld>
            <a:endParaRPr lang="en-US" altLang="en-US"/>
          </a:p>
        </p:txBody>
      </p:sp>
      <p:pic>
        <p:nvPicPr>
          <p:cNvPr id="7" name="Picture 2" descr="Image result for Strategies to manage risks"/>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8986"/>
          <a:stretch/>
        </p:blipFill>
        <p:spPr bwMode="auto">
          <a:xfrm>
            <a:off x="1295400" y="3810000"/>
            <a:ext cx="6705600" cy="27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61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Variance Analysis</a:t>
            </a:r>
          </a:p>
        </p:txBody>
      </p:sp>
      <p:sp>
        <p:nvSpPr>
          <p:cNvPr id="3" name="Content Placeholder 2"/>
          <p:cNvSpPr>
            <a:spLocks noGrp="1"/>
          </p:cNvSpPr>
          <p:nvPr>
            <p:ph idx="1"/>
          </p:nvPr>
        </p:nvSpPr>
        <p:spPr/>
        <p:txBody>
          <a:bodyPr>
            <a:normAutofit/>
          </a:bodyPr>
          <a:lstStyle/>
          <a:p>
            <a:pPr marL="0" indent="0">
              <a:buNone/>
            </a:pPr>
            <a:r>
              <a:rPr lang="en-US" sz="3600" dirty="0"/>
              <a:t>Compare actual vs planned</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pic>
        <p:nvPicPr>
          <p:cNvPr id="913410" name="Picture 2" descr="Image result for think"/>
          <p:cNvPicPr>
            <a:picLocks noChangeAspect="1" noChangeArrowheads="1"/>
          </p:cNvPicPr>
          <p:nvPr/>
        </p:nvPicPr>
        <p:blipFill rotWithShape="1">
          <a:blip r:embed="rId2">
            <a:clrChange>
              <a:clrFrom>
                <a:srgbClr val="FAFFFF"/>
              </a:clrFrom>
              <a:clrTo>
                <a:srgbClr val="FAFFFF">
                  <a:alpha val="0"/>
                </a:srgbClr>
              </a:clrTo>
            </a:clrChange>
            <a:extLst>
              <a:ext uri="{28A0092B-C50C-407E-A947-70E740481C1C}">
                <a14:useLocalDpi xmlns:a14="http://schemas.microsoft.com/office/drawing/2010/main" val="0"/>
              </a:ext>
            </a:extLst>
          </a:blip>
          <a:srcRect r="17155"/>
          <a:stretch/>
        </p:blipFill>
        <p:spPr bwMode="auto">
          <a:xfrm>
            <a:off x="2336244" y="1150273"/>
            <a:ext cx="6610687" cy="4488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29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What if Scenario Analysis</a:t>
            </a:r>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sp>
        <p:nvSpPr>
          <p:cNvPr id="6" name="Rectangle 5"/>
          <p:cNvSpPr/>
          <p:nvPr/>
        </p:nvSpPr>
        <p:spPr>
          <a:xfrm>
            <a:off x="762000" y="1752600"/>
            <a:ext cx="7543800" cy="3048000"/>
          </a:xfrm>
          <a:prstGeom prst="rect">
            <a:avLst/>
          </a:prstGeom>
          <a:solidFill>
            <a:schemeClr val="bg1">
              <a:lumMod val="6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50000"/>
              </a:lnSpc>
              <a:buNone/>
            </a:pPr>
            <a:r>
              <a:rPr lang="en-US" sz="2400" dirty="0">
                <a:solidFill>
                  <a:schemeClr val="tx1"/>
                </a:solidFill>
              </a:rPr>
              <a:t>Assess the feasibility of project schedule under adverse conditions. Prepare a contingency plan to overcome the problems. Or prepare mitigation plan to reduce the impact of unexpected situations.</a:t>
            </a:r>
          </a:p>
        </p:txBody>
      </p:sp>
    </p:spTree>
    <p:extLst>
      <p:ext uri="{BB962C8B-B14F-4D97-AF65-F5344CB8AC3E}">
        <p14:creationId xmlns:p14="http://schemas.microsoft.com/office/powerpoint/2010/main" val="41859143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Autofit/>
          </a:bodyPr>
          <a:lstStyle/>
          <a:p>
            <a:pPr>
              <a:defRPr/>
            </a:pPr>
            <a:r>
              <a:rPr sz="5400" dirty="0"/>
              <a:t>Decision Tree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103</a:t>
            </a:fld>
            <a:endParaRPr lang="en-US" altLang="en-US" sz="1200">
              <a:solidFill>
                <a:srgbClr val="898989"/>
              </a:solidFill>
            </a:endParaRPr>
          </a:p>
        </p:txBody>
      </p:sp>
    </p:spTree>
    <p:extLst>
      <p:ext uri="{BB962C8B-B14F-4D97-AF65-F5344CB8AC3E}">
        <p14:creationId xmlns:p14="http://schemas.microsoft.com/office/powerpoint/2010/main" val="1851974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 Aspect</a:t>
            </a:r>
          </a:p>
        </p:txBody>
      </p:sp>
      <p:sp>
        <p:nvSpPr>
          <p:cNvPr id="3" name="Content Placeholder 2"/>
          <p:cNvSpPr>
            <a:spLocks noGrp="1"/>
          </p:cNvSpPr>
          <p:nvPr>
            <p:ph idx="1"/>
          </p:nvPr>
        </p:nvSpPr>
        <p:spPr/>
        <p:txBody>
          <a:bodyPr/>
          <a:lstStyle/>
          <a:p>
            <a:r>
              <a:rPr lang="en-US" dirty="0"/>
              <a:t>Staffing Plan</a:t>
            </a:r>
          </a:p>
          <a:p>
            <a:r>
              <a:rPr lang="en-US" dirty="0"/>
              <a:t>Calendar</a:t>
            </a:r>
          </a:p>
          <a:p>
            <a:r>
              <a:rPr lang="en-US" dirty="0"/>
              <a:t>Role &amp; Responsibilities</a:t>
            </a:r>
          </a:p>
          <a:p>
            <a:r>
              <a:rPr lang="en-US" dirty="0"/>
              <a:t>Reporting Relationship</a:t>
            </a:r>
          </a:p>
          <a:p>
            <a:r>
              <a:rPr lang="en-US" dirty="0"/>
              <a:t>Training Plan</a:t>
            </a:r>
          </a:p>
          <a:p>
            <a:r>
              <a:rPr lang="en-US" dirty="0"/>
              <a:t>Appraisal and Feedback System</a:t>
            </a:r>
          </a:p>
          <a:p>
            <a:r>
              <a:rPr lang="en-US" dirty="0"/>
              <a:t>Team Motivation</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104</a:t>
            </a:fld>
            <a:endParaRPr lang="en-US" altLang="en-US"/>
          </a:p>
        </p:txBody>
      </p:sp>
    </p:spTree>
    <p:extLst>
      <p:ext uri="{BB962C8B-B14F-4D97-AF65-F5344CB8AC3E}">
        <p14:creationId xmlns:p14="http://schemas.microsoft.com/office/powerpoint/2010/main" val="32618531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r>
              <a:rPr lang="en-US" dirty="0"/>
              <a:t>Observation &amp; Conversation</a:t>
            </a:r>
          </a:p>
          <a:p>
            <a:r>
              <a:rPr lang="en-US" dirty="0"/>
              <a:t>Project Performance Appraisals</a:t>
            </a:r>
          </a:p>
          <a:p>
            <a:r>
              <a:rPr lang="en-US" dirty="0"/>
              <a:t>Conflict Management</a:t>
            </a:r>
          </a:p>
          <a:p>
            <a:r>
              <a:rPr lang="en-US" dirty="0"/>
              <a:t>Interpersonal Skills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105</a:t>
            </a:fld>
            <a:endParaRPr lang="en-US" altLang="en-US"/>
          </a:p>
        </p:txBody>
      </p:sp>
    </p:spTree>
    <p:extLst>
      <p:ext uri="{BB962C8B-B14F-4D97-AF65-F5344CB8AC3E}">
        <p14:creationId xmlns:p14="http://schemas.microsoft.com/office/powerpoint/2010/main" val="3245301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pPr>
              <a:defRPr/>
            </a:pPr>
            <a:r>
              <a:rPr altLang="en-US" dirty="0"/>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lvl="1">
              <a:lnSpc>
                <a:spcPct val="150000"/>
              </a:lnSpc>
              <a:spcBef>
                <a:spcPct val="50000"/>
              </a:spcBef>
              <a:buFont typeface="Wingdings" panose="05000000000000000000" pitchFamily="2" charset="2"/>
              <a:buChar char="Ø"/>
              <a:defRPr/>
            </a:pPr>
            <a:r>
              <a:rPr lang="en-US" sz="2200" dirty="0">
                <a:latin typeface="Kabel Bk BT" pitchFamily="34" charset="0"/>
              </a:rPr>
              <a:t>Formal – positional, granted by organizational/upper mgmt</a:t>
            </a:r>
          </a:p>
          <a:p>
            <a:pPr lvl="1">
              <a:lnSpc>
                <a:spcPct val="150000"/>
              </a:lnSpc>
              <a:spcBef>
                <a:spcPct val="50000"/>
              </a:spcBef>
              <a:buFont typeface="Wingdings" panose="05000000000000000000" pitchFamily="2" charset="2"/>
              <a:buChar char="Ø"/>
              <a:defRPr/>
            </a:pPr>
            <a:r>
              <a:rPr lang="en-US" sz="2200" dirty="0">
                <a:latin typeface="Kabel Bk BT" pitchFamily="34" charset="0"/>
              </a:rPr>
              <a:t>Expert – power earned through a recognized level of knowledge or skill in a specific area</a:t>
            </a:r>
          </a:p>
          <a:p>
            <a:pPr lvl="1">
              <a:lnSpc>
                <a:spcPct val="150000"/>
              </a:lnSpc>
              <a:spcBef>
                <a:spcPct val="50000"/>
              </a:spcBef>
              <a:buFont typeface="Wingdings" panose="05000000000000000000" pitchFamily="2" charset="2"/>
              <a:buChar char="Ø"/>
              <a:defRPr/>
            </a:pPr>
            <a:r>
              <a:rPr lang="en-US" sz="2200" dirty="0">
                <a:latin typeface="Kabel Bk BT" pitchFamily="34" charset="0"/>
              </a:rPr>
              <a:t>Reward – the power to give a positive consequences, like promotions, salary rise etc.</a:t>
            </a:r>
          </a:p>
          <a:p>
            <a:pPr lvl="1">
              <a:lnSpc>
                <a:spcPct val="150000"/>
              </a:lnSpc>
              <a:spcBef>
                <a:spcPct val="50000"/>
              </a:spcBef>
              <a:buFont typeface="Wingdings" panose="05000000000000000000" pitchFamily="2" charset="2"/>
              <a:buChar char="Ø"/>
              <a:defRPr/>
            </a:pPr>
            <a:r>
              <a:rPr lang="en-US" sz="2200" dirty="0">
                <a:latin typeface="Kabel Bk BT" pitchFamily="34" charset="0"/>
              </a:rPr>
              <a:t>Penalty – the power to provide negative consequences, like suspension, termination, reprimands</a:t>
            </a:r>
          </a:p>
          <a:p>
            <a:pPr lvl="1">
              <a:lnSpc>
                <a:spcPct val="150000"/>
              </a:lnSpc>
              <a:spcBef>
                <a:spcPct val="50000"/>
              </a:spcBef>
              <a:buFont typeface="Wingdings" panose="05000000000000000000" pitchFamily="2" charset="2"/>
              <a:buChar char="Ø"/>
              <a:defRPr/>
            </a:pPr>
            <a:r>
              <a:rPr lang="en-US" sz="2200" dirty="0">
                <a:latin typeface="Kabel Bk BT" pitchFamily="34" charset="0"/>
              </a:rPr>
              <a:t>Referent – power gained when team members admire, and willingly follow an individual as a role model</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106</a:t>
            </a:fld>
            <a:endParaRPr lang="en-US" altLang="en-US" sz="1200" dirty="0">
              <a:solidFill>
                <a:srgbClr val="898989"/>
              </a:solidFill>
            </a:endParaRPr>
          </a:p>
        </p:txBody>
      </p:sp>
    </p:spTree>
    <p:extLst>
      <p:ext uri="{BB962C8B-B14F-4D97-AF65-F5344CB8AC3E}">
        <p14:creationId xmlns:p14="http://schemas.microsoft.com/office/powerpoint/2010/main" val="1312732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a:latin typeface="Kabel Bk BT"/>
                </a:rPr>
                <a:t>P = Participant  A = Accountable  R = Review required</a:t>
              </a:r>
            </a:p>
            <a:p>
              <a:pPr algn="ctr" eaLnBrk="1" hangingPunct="1">
                <a:spcBef>
                  <a:spcPct val="50000"/>
                </a:spcBef>
                <a:buFontTx/>
                <a:buNone/>
              </a:pPr>
              <a:r>
                <a:rPr lang="en-US" altLang="en-US" sz="1600" b="1">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P     P</a:t>
              </a:r>
              <a:endParaRPr lang="en-US" altLang="en-US" sz="1800" b="1">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dirty="0"/>
              <a:t>Responsibility Assignment Matrix - RAM</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1185477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108</a:t>
            </a:fld>
            <a:endParaRPr lang="en-US" altLang="en-US"/>
          </a:p>
        </p:txBody>
      </p:sp>
      <p:sp>
        <p:nvSpPr>
          <p:cNvPr id="6" name="Title 5"/>
          <p:cNvSpPr>
            <a:spLocks noGrp="1"/>
          </p:cNvSpPr>
          <p:nvPr>
            <p:ph type="ctrTitle"/>
          </p:nvPr>
        </p:nvSpPr>
        <p:spPr/>
        <p:txBody>
          <a:bodyPr/>
          <a:lstStyle/>
          <a:p>
            <a:r>
              <a:rPr lang="en-US" dirty="0"/>
              <a:t>RAM for My Project</a:t>
            </a:r>
          </a:p>
        </p:txBody>
      </p:sp>
    </p:spTree>
    <p:extLst>
      <p:ext uri="{BB962C8B-B14F-4D97-AF65-F5344CB8AC3E}">
        <p14:creationId xmlns:p14="http://schemas.microsoft.com/office/powerpoint/2010/main" val="23923847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40735329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11</a:t>
            </a:fld>
            <a:endParaRPr lang="en-US" altLang="en-US"/>
          </a:p>
        </p:txBody>
      </p:sp>
    </p:spTree>
    <p:extLst>
      <p:ext uri="{BB962C8B-B14F-4D97-AF65-F5344CB8AC3E}">
        <p14:creationId xmlns:p14="http://schemas.microsoft.com/office/powerpoint/2010/main" val="16487242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110</a:t>
            </a:fld>
            <a:endParaRPr lang="en-US" altLang="en-US"/>
          </a:p>
        </p:txBody>
      </p:sp>
      <p:sp>
        <p:nvSpPr>
          <p:cNvPr id="6" name="Title 5"/>
          <p:cNvSpPr>
            <a:spLocks noGrp="1"/>
          </p:cNvSpPr>
          <p:nvPr>
            <p:ph type="ctrTitle"/>
          </p:nvPr>
        </p:nvSpPr>
        <p:spPr/>
        <p:txBody>
          <a:bodyPr/>
          <a:lstStyle/>
          <a:p>
            <a:r>
              <a:rPr lang="en-US" dirty="0"/>
              <a:t>How to create cohesiveness and sense of team-play in my Team?</a:t>
            </a:r>
          </a:p>
        </p:txBody>
      </p:sp>
    </p:spTree>
    <p:extLst>
      <p:ext uri="{BB962C8B-B14F-4D97-AF65-F5344CB8AC3E}">
        <p14:creationId xmlns:p14="http://schemas.microsoft.com/office/powerpoint/2010/main" val="1997759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&amp; Stakeholder Aspect</a:t>
            </a:r>
          </a:p>
        </p:txBody>
      </p:sp>
      <p:sp>
        <p:nvSpPr>
          <p:cNvPr id="3" name="Content Placeholder 2"/>
          <p:cNvSpPr>
            <a:spLocks noGrp="1"/>
          </p:cNvSpPr>
          <p:nvPr>
            <p:ph idx="1"/>
          </p:nvPr>
        </p:nvSpPr>
        <p:spPr/>
        <p:txBody>
          <a:bodyPr/>
          <a:lstStyle/>
          <a:p>
            <a:r>
              <a:rPr lang="en-US" dirty="0"/>
              <a:t>What report format, who, when, how, by whom, frequency</a:t>
            </a:r>
          </a:p>
          <a:p>
            <a:r>
              <a:rPr lang="en-US" dirty="0"/>
              <a:t>Who will engage, when, how, frequency</a:t>
            </a:r>
          </a:p>
          <a:p>
            <a:r>
              <a:rPr lang="en-US" dirty="0"/>
              <a:t>Ensure communication and engagement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111</a:t>
            </a:fld>
            <a:endParaRPr lang="en-US" altLang="en-US"/>
          </a:p>
        </p:txBody>
      </p:sp>
    </p:spTree>
    <p:extLst>
      <p:ext uri="{BB962C8B-B14F-4D97-AF65-F5344CB8AC3E}">
        <p14:creationId xmlns:p14="http://schemas.microsoft.com/office/powerpoint/2010/main" val="75450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pPr marL="514350" indent="-514350">
              <a:buFont typeface="+mj-lt"/>
              <a:buAutoNum type="arabicPeriod"/>
            </a:pPr>
            <a:r>
              <a:rPr lang="fr-FR" dirty="0"/>
              <a:t>Communication Techniques</a:t>
            </a:r>
          </a:p>
          <a:p>
            <a:pPr marL="514350" indent="-514350">
              <a:buFont typeface="+mj-lt"/>
              <a:buAutoNum type="arabicPeriod"/>
            </a:pPr>
            <a:r>
              <a:rPr lang="fr-FR" dirty="0"/>
              <a:t>Communication </a:t>
            </a:r>
            <a:r>
              <a:rPr lang="fr-FR" dirty="0" err="1"/>
              <a:t>Models</a:t>
            </a:r>
            <a:endParaRPr lang="fr-FR" dirty="0"/>
          </a:p>
          <a:p>
            <a:pPr marL="514350" indent="-514350">
              <a:buFont typeface="+mj-lt"/>
              <a:buAutoNum type="arabicPeriod"/>
            </a:pPr>
            <a:r>
              <a:rPr lang="fr-FR" dirty="0"/>
              <a:t>Communication </a:t>
            </a:r>
            <a:r>
              <a:rPr lang="fr-FR" dirty="0" err="1"/>
              <a:t>Methods</a:t>
            </a:r>
            <a:endParaRPr lang="fr-FR" dirty="0"/>
          </a:p>
          <a:p>
            <a:pPr marL="514350" indent="-514350">
              <a:buFont typeface="+mj-lt"/>
              <a:buAutoNum type="arabicPeriod"/>
            </a:pPr>
            <a:r>
              <a:rPr lang="fr-FR" dirty="0"/>
              <a:t>Information Management </a:t>
            </a:r>
            <a:r>
              <a:rPr lang="fr-FR" dirty="0" err="1"/>
              <a:t>Systems</a:t>
            </a:r>
            <a:endParaRPr lang="fr-FR" dirty="0"/>
          </a:p>
          <a:p>
            <a:pPr marL="514350" indent="-514350">
              <a:buFont typeface="+mj-lt"/>
              <a:buAutoNum type="arabicPeriod"/>
            </a:pPr>
            <a:r>
              <a:rPr lang="fr-FR" dirty="0"/>
              <a:t>Performance </a:t>
            </a:r>
            <a:r>
              <a:rPr lang="fr-FR" dirty="0" err="1"/>
              <a:t>Reporting</a:t>
            </a:r>
            <a:endParaRPr lang="fr-FR" dirty="0"/>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112</a:t>
            </a:fld>
            <a:endParaRPr lang="en-US" altLang="en-US"/>
          </a:p>
        </p:txBody>
      </p:sp>
    </p:spTree>
    <p:extLst>
      <p:ext uri="{BB962C8B-B14F-4D97-AF65-F5344CB8AC3E}">
        <p14:creationId xmlns:p14="http://schemas.microsoft.com/office/powerpoint/2010/main" val="14434644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Aspect</a:t>
            </a:r>
          </a:p>
        </p:txBody>
      </p:sp>
      <p:sp>
        <p:nvSpPr>
          <p:cNvPr id="3" name="Content Placeholder 2"/>
          <p:cNvSpPr>
            <a:spLocks noGrp="1"/>
          </p:cNvSpPr>
          <p:nvPr>
            <p:ph idx="1"/>
          </p:nvPr>
        </p:nvSpPr>
        <p:spPr/>
        <p:txBody>
          <a:bodyPr/>
          <a:lstStyle/>
          <a:p>
            <a:r>
              <a:rPr lang="en-US" dirty="0"/>
              <a:t>How to perform risk management activities</a:t>
            </a:r>
          </a:p>
          <a:p>
            <a:r>
              <a:rPr lang="en-US" dirty="0"/>
              <a:t>Identify Risk</a:t>
            </a:r>
          </a:p>
          <a:p>
            <a:r>
              <a:rPr lang="en-US" dirty="0"/>
              <a:t>Analyse &amp; Assess Risk</a:t>
            </a:r>
          </a:p>
          <a:p>
            <a:r>
              <a:rPr lang="en-US" dirty="0"/>
              <a:t>Plan Risk Responses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113</a:t>
            </a:fld>
            <a:endParaRPr lang="en-US" altLang="en-US"/>
          </a:p>
        </p:txBody>
      </p:sp>
    </p:spTree>
    <p:extLst>
      <p:ext uri="{BB962C8B-B14F-4D97-AF65-F5344CB8AC3E}">
        <p14:creationId xmlns:p14="http://schemas.microsoft.com/office/powerpoint/2010/main" val="1858870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extLst>
      <p:ext uri="{BB962C8B-B14F-4D97-AF65-F5344CB8AC3E}">
        <p14:creationId xmlns:p14="http://schemas.microsoft.com/office/powerpoint/2010/main" val="3022883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9897"/>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a:lstStyle/>
          <a:p>
            <a:r>
              <a:rPr lang="en-US" dirty="0"/>
              <a:t>Who likes </a:t>
            </a:r>
            <a:r>
              <a:rPr lang="en-US" dirty="0" err="1"/>
              <a:t>suprises</a:t>
            </a:r>
            <a:r>
              <a:rPr lang="en-US" dirty="0"/>
              <a:t>?</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
        <p:nvSpPr>
          <p:cNvPr id="3" name="TextBox 2"/>
          <p:cNvSpPr txBox="1"/>
          <p:nvPr/>
        </p:nvSpPr>
        <p:spPr>
          <a:xfrm>
            <a:off x="2895600" y="60960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06404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2"/>
          <p:cNvSpPr>
            <a:spLocks noGrp="1"/>
          </p:cNvSpPr>
          <p:nvPr>
            <p:ph type="title"/>
          </p:nvPr>
        </p:nvSpPr>
        <p:spPr>
          <a:xfrm>
            <a:off x="0" y="-9525"/>
            <a:ext cx="9144000" cy="808038"/>
          </a:xfrm>
        </p:spPr>
        <p:txBody>
          <a:bodyPr/>
          <a:lstStyle/>
          <a:p>
            <a:r>
              <a:rPr lang="en-IN" altLang="en-US"/>
              <a:t>Every Project has risks associated with it! </a:t>
            </a:r>
          </a:p>
        </p:txBody>
      </p:sp>
      <p:sp>
        <p:nvSpPr>
          <p:cNvPr id="157699" name="Rectangle 3"/>
          <p:cNvSpPr>
            <a:spLocks noGrp="1" noChangeArrowheads="1"/>
          </p:cNvSpPr>
          <p:nvPr>
            <p:ph idx="1"/>
          </p:nvPr>
        </p:nvSpPr>
        <p:spPr>
          <a:xfrm>
            <a:off x="457200" y="990600"/>
            <a:ext cx="8229600" cy="5105400"/>
          </a:xfrm>
        </p:spPr>
        <p:txBody>
          <a:bodyPr/>
          <a:lstStyle/>
          <a:p>
            <a:pPr eaLnBrk="1" hangingPunct="1"/>
            <a:r>
              <a:rPr lang="en-US" altLang="en-US" sz="2400"/>
              <a:t>Commercial viability. </a:t>
            </a:r>
          </a:p>
          <a:p>
            <a:pPr eaLnBrk="1" hangingPunct="1"/>
            <a:r>
              <a:rPr lang="en-US" altLang="en-US" sz="2400"/>
              <a:t>Technical feasibility.</a:t>
            </a:r>
          </a:p>
          <a:p>
            <a:pPr eaLnBrk="1" hangingPunct="1"/>
            <a:r>
              <a:rPr lang="en-US" altLang="en-US" sz="2400"/>
              <a:t>Competitors move ‘faster’. </a:t>
            </a:r>
          </a:p>
          <a:p>
            <a:pPr eaLnBrk="1" hangingPunct="1"/>
            <a:r>
              <a:rPr lang="en-US" altLang="en-US" sz="2400"/>
              <a:t>Customers’ preferences may change.</a:t>
            </a:r>
          </a:p>
          <a:p>
            <a:pPr eaLnBrk="1" hangingPunct="1"/>
            <a:r>
              <a:rPr lang="en-US" altLang="en-US" sz="2400"/>
              <a:t>‘VC’ resources may ‘dry up’. </a:t>
            </a:r>
          </a:p>
          <a:p>
            <a:pPr eaLnBrk="1" hangingPunct="1"/>
            <a:r>
              <a:rPr lang="en-US" altLang="en-US" sz="2400"/>
              <a:t>Project Sponsor changes or  may not give continued support.</a:t>
            </a:r>
          </a:p>
          <a:p>
            <a:pPr eaLnBrk="1" hangingPunct="1"/>
            <a:r>
              <a:rPr lang="en-US" altLang="en-US" sz="2400"/>
              <a:t>Attrition.</a:t>
            </a:r>
          </a:p>
          <a:p>
            <a:pPr eaLnBrk="1" hangingPunct="1"/>
            <a:r>
              <a:rPr lang="en-US" altLang="en-US" sz="2400"/>
              <a:t>Project scope, time or cost related issues.</a:t>
            </a:r>
          </a:p>
          <a:p>
            <a:pPr eaLnBrk="1" hangingPunct="1"/>
            <a:r>
              <a:rPr lang="en-US" altLang="en-US" sz="2400"/>
              <a:t>Government regulations.</a:t>
            </a:r>
          </a:p>
          <a:p>
            <a:pPr eaLnBrk="1" hangingPunct="1">
              <a:buFontTx/>
              <a:buNone/>
            </a:pPr>
            <a:endParaRPr lang="en-US" altLang="en-US" sz="240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577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93E30-C83C-49F7-BA62-C02FF6BAC017}" type="slidenum">
              <a:rPr lang="en-US" altLang="en-US" sz="1000" smtClean="0">
                <a:latin typeface="Trebuchet MS" panose="020B0603020202020204" pitchFamily="34" charset="0"/>
              </a:rPr>
              <a:pPr>
                <a:spcBef>
                  <a:spcPct val="0"/>
                </a:spcBef>
                <a:buFontTx/>
                <a:buNone/>
              </a:pPr>
              <a:t>116</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2199830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lnSpcReduction="10000"/>
          </a:bodyPr>
          <a:lstStyle/>
          <a:p>
            <a:r>
              <a:rPr lang="en-US" dirty="0"/>
              <a:t>Documentation Review</a:t>
            </a:r>
          </a:p>
          <a:p>
            <a:r>
              <a:rPr lang="en-US" dirty="0"/>
              <a:t>Checklist Analysis</a:t>
            </a:r>
          </a:p>
          <a:p>
            <a:r>
              <a:rPr lang="en-US" dirty="0"/>
              <a:t>Risk Data Quality Analysis</a:t>
            </a:r>
          </a:p>
          <a:p>
            <a:r>
              <a:rPr lang="en-US" dirty="0"/>
              <a:t>Strategies for Negative Risk or Threats</a:t>
            </a:r>
          </a:p>
          <a:p>
            <a:r>
              <a:rPr lang="en-US" dirty="0"/>
              <a:t>Strategies for Positive Risk or Opportunities</a:t>
            </a:r>
          </a:p>
          <a:p>
            <a:r>
              <a:rPr lang="en-US" dirty="0"/>
              <a:t>Contingency Reserve Determination</a:t>
            </a:r>
          </a:p>
          <a:p>
            <a:r>
              <a:rPr lang="en-US" dirty="0"/>
              <a:t>Assumption Analysis</a:t>
            </a:r>
          </a:p>
          <a:p>
            <a:r>
              <a:rPr lang="en-US" altLang="en-US" dirty="0"/>
              <a:t>SWOT Analysis</a:t>
            </a:r>
            <a:endParaRPr lang="en-US" dirty="0"/>
          </a:p>
          <a:p>
            <a:r>
              <a:rPr lang="en-US" dirty="0"/>
              <a:t>Expert Judgement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117</a:t>
            </a:fld>
            <a:endParaRPr lang="en-US" altLang="en-US"/>
          </a:p>
        </p:txBody>
      </p:sp>
    </p:spTree>
    <p:extLst>
      <p:ext uri="{BB962C8B-B14F-4D97-AF65-F5344CB8AC3E}">
        <p14:creationId xmlns:p14="http://schemas.microsoft.com/office/powerpoint/2010/main" val="9120009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2"/>
          <p:cNvSpPr>
            <a:spLocks noGrp="1"/>
          </p:cNvSpPr>
          <p:nvPr>
            <p:ph type="title"/>
          </p:nvPr>
        </p:nvSpPr>
        <p:spPr/>
        <p:txBody>
          <a:bodyPr/>
          <a:lstStyle/>
          <a:p>
            <a:r>
              <a:rPr lang="en-IN" altLang="en-US"/>
              <a:t>Risk Event / Impact matrix</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58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FDD2A8-9D6C-4E23-A7E0-A64663717161}" type="slidenum">
              <a:rPr lang="en-US" altLang="en-US" sz="1000" smtClean="0">
                <a:latin typeface="Trebuchet MS" panose="020B0603020202020204" pitchFamily="34" charset="0"/>
              </a:rPr>
              <a:pPr>
                <a:spcBef>
                  <a:spcPct val="0"/>
                </a:spcBef>
                <a:buFontTx/>
                <a:buNone/>
              </a:pPr>
              <a:t>118</a:t>
            </a:fld>
            <a:endParaRPr lang="en-US" altLang="en-US" sz="1000">
              <a:latin typeface="Trebuchet MS" panose="020B0603020202020204" pitchFamily="34" charset="0"/>
            </a:endParaRPr>
          </a:p>
        </p:txBody>
      </p:sp>
      <p:sp>
        <p:nvSpPr>
          <p:cNvPr id="165893" name="Rectangle 3"/>
          <p:cNvSpPr>
            <a:spLocks noChangeArrowheads="1"/>
          </p:cNvSpPr>
          <p:nvPr/>
        </p:nvSpPr>
        <p:spPr bwMode="auto">
          <a:xfrm>
            <a:off x="2438400" y="1600200"/>
            <a:ext cx="5181600" cy="3200400"/>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5894" name="Line 4"/>
          <p:cNvSpPr>
            <a:spLocks noChangeShapeType="1"/>
          </p:cNvSpPr>
          <p:nvPr/>
        </p:nvSpPr>
        <p:spPr bwMode="auto">
          <a:xfrm>
            <a:off x="2438400" y="3276600"/>
            <a:ext cx="51816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5895" name="Line 5"/>
          <p:cNvSpPr>
            <a:spLocks noChangeShapeType="1"/>
          </p:cNvSpPr>
          <p:nvPr/>
        </p:nvSpPr>
        <p:spPr bwMode="auto">
          <a:xfrm>
            <a:off x="4876800" y="1600200"/>
            <a:ext cx="0" cy="32004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65896" name="Text Box 6"/>
          <p:cNvSpPr txBox="1">
            <a:spLocks noChangeArrowheads="1"/>
          </p:cNvSpPr>
          <p:nvPr/>
        </p:nvSpPr>
        <p:spPr bwMode="auto">
          <a:xfrm>
            <a:off x="2590800" y="5562600"/>
            <a:ext cx="4724400" cy="379413"/>
          </a:xfrm>
          <a:prstGeom prst="rect">
            <a:avLst/>
          </a:prstGeom>
          <a:solidFill>
            <a:srgbClr val="DA8F78"/>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a:latin typeface="Trebuchet MS" panose="020B0603020202020204" pitchFamily="34" charset="0"/>
              </a:rPr>
              <a:t>Event</a:t>
            </a:r>
          </a:p>
        </p:txBody>
      </p:sp>
      <p:sp>
        <p:nvSpPr>
          <p:cNvPr id="165897" name="Text Box 7"/>
          <p:cNvSpPr txBox="1">
            <a:spLocks noChangeArrowheads="1"/>
          </p:cNvSpPr>
          <p:nvPr/>
        </p:nvSpPr>
        <p:spPr bwMode="auto">
          <a:xfrm>
            <a:off x="2590800" y="5105400"/>
            <a:ext cx="1905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Trebuchet MS" panose="020B0603020202020204" pitchFamily="34" charset="0"/>
              </a:rPr>
              <a:t>Known</a:t>
            </a:r>
          </a:p>
        </p:txBody>
      </p:sp>
      <p:sp>
        <p:nvSpPr>
          <p:cNvPr id="165898" name="Text Box 8"/>
          <p:cNvSpPr txBox="1">
            <a:spLocks noChangeArrowheads="1"/>
          </p:cNvSpPr>
          <p:nvPr/>
        </p:nvSpPr>
        <p:spPr bwMode="auto">
          <a:xfrm>
            <a:off x="5334000" y="5176838"/>
            <a:ext cx="1116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Unknown</a:t>
            </a:r>
          </a:p>
        </p:txBody>
      </p:sp>
      <p:sp>
        <p:nvSpPr>
          <p:cNvPr id="165899" name="Text Box 9"/>
          <p:cNvSpPr txBox="1">
            <a:spLocks noChangeArrowheads="1"/>
          </p:cNvSpPr>
          <p:nvPr/>
        </p:nvSpPr>
        <p:spPr bwMode="auto">
          <a:xfrm rot="-5388014">
            <a:off x="905669" y="3893344"/>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Trebuchet MS" panose="020B0603020202020204" pitchFamily="34" charset="0"/>
              </a:rPr>
              <a:t>Known</a:t>
            </a:r>
          </a:p>
        </p:txBody>
      </p:sp>
      <p:sp>
        <p:nvSpPr>
          <p:cNvPr id="165900" name="Text Box 10"/>
          <p:cNvSpPr txBox="1">
            <a:spLocks noChangeArrowheads="1"/>
          </p:cNvSpPr>
          <p:nvPr/>
        </p:nvSpPr>
        <p:spPr bwMode="auto">
          <a:xfrm rot="-5468670">
            <a:off x="1449387" y="2549526"/>
            <a:ext cx="11160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Unknown</a:t>
            </a:r>
          </a:p>
        </p:txBody>
      </p:sp>
      <p:sp>
        <p:nvSpPr>
          <p:cNvPr id="165901" name="Text Box 11"/>
          <p:cNvSpPr txBox="1">
            <a:spLocks noChangeArrowheads="1"/>
          </p:cNvSpPr>
          <p:nvPr/>
        </p:nvSpPr>
        <p:spPr bwMode="auto">
          <a:xfrm rot="-5430544">
            <a:off x="-242093" y="3055143"/>
            <a:ext cx="3289300" cy="379413"/>
          </a:xfrm>
          <a:prstGeom prst="rect">
            <a:avLst/>
          </a:prstGeom>
          <a:solidFill>
            <a:srgbClr val="70F959"/>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rebuchet MS" panose="020B0603020202020204" pitchFamily="34" charset="0"/>
              </a:rPr>
              <a:t>Impact</a:t>
            </a:r>
          </a:p>
        </p:txBody>
      </p:sp>
      <p:sp>
        <p:nvSpPr>
          <p:cNvPr id="165902" name="Text Box 12"/>
          <p:cNvSpPr txBox="1">
            <a:spLocks noChangeArrowheads="1"/>
          </p:cNvSpPr>
          <p:nvPr/>
        </p:nvSpPr>
        <p:spPr bwMode="auto">
          <a:xfrm>
            <a:off x="2651125" y="3465513"/>
            <a:ext cx="1066800" cy="379412"/>
          </a:xfrm>
          <a:prstGeom prst="rect">
            <a:avLst/>
          </a:prstGeom>
          <a:solidFill>
            <a:srgbClr val="58FAE7"/>
          </a:solidFill>
          <a:ln w="12700" cap="sq">
            <a:solidFill>
              <a:schemeClr val="tx1"/>
            </a:solidFill>
            <a:miter lim="800000"/>
            <a:headEnd type="none" w="sm" len="sm"/>
            <a:tailEnd type="none" w="sm" len="sm"/>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Planning</a:t>
            </a:r>
          </a:p>
        </p:txBody>
      </p:sp>
      <p:sp>
        <p:nvSpPr>
          <p:cNvPr id="165903" name="Text Box 13"/>
          <p:cNvSpPr txBox="1">
            <a:spLocks noChangeArrowheads="1"/>
          </p:cNvSpPr>
          <p:nvPr/>
        </p:nvSpPr>
        <p:spPr bwMode="auto">
          <a:xfrm>
            <a:off x="5334000" y="38862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Trebuchet MS" panose="020B0603020202020204" pitchFamily="34" charset="0"/>
            </a:endParaRPr>
          </a:p>
        </p:txBody>
      </p:sp>
      <p:sp>
        <p:nvSpPr>
          <p:cNvPr id="165904" name="Text Box 14"/>
          <p:cNvSpPr txBox="1">
            <a:spLocks noChangeArrowheads="1"/>
          </p:cNvSpPr>
          <p:nvPr/>
        </p:nvSpPr>
        <p:spPr bwMode="auto">
          <a:xfrm>
            <a:off x="2667000" y="2057400"/>
            <a:ext cx="1828800" cy="654050"/>
          </a:xfrm>
          <a:prstGeom prst="rect">
            <a:avLst/>
          </a:prstGeom>
          <a:solidFill>
            <a:srgbClr val="DEF85A"/>
          </a:solidFill>
          <a:ln w="12700" cap="sq">
            <a:solidFill>
              <a:schemeClr val="tx1"/>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Contingency</a:t>
            </a:r>
            <a:br>
              <a:rPr lang="en-US" altLang="en-US" sz="1800">
                <a:latin typeface="Trebuchet MS" panose="020B0603020202020204" pitchFamily="34" charset="0"/>
              </a:rPr>
            </a:br>
            <a:r>
              <a:rPr lang="en-US" altLang="en-US" sz="1800">
                <a:latin typeface="Trebuchet MS" panose="020B0603020202020204" pitchFamily="34" charset="0"/>
              </a:rPr>
              <a:t>Reserve</a:t>
            </a:r>
          </a:p>
        </p:txBody>
      </p:sp>
      <p:sp>
        <p:nvSpPr>
          <p:cNvPr id="165905" name="Text Box 15"/>
          <p:cNvSpPr txBox="1">
            <a:spLocks noChangeArrowheads="1"/>
          </p:cNvSpPr>
          <p:nvPr/>
        </p:nvSpPr>
        <p:spPr bwMode="auto">
          <a:xfrm>
            <a:off x="5105400" y="2281238"/>
            <a:ext cx="1695450" cy="654050"/>
          </a:xfrm>
          <a:prstGeom prst="rect">
            <a:avLst/>
          </a:prstGeom>
          <a:solidFill>
            <a:srgbClr val="8DC1C5"/>
          </a:solidFill>
          <a:ln w="12700" cap="sq">
            <a:solidFill>
              <a:schemeClr val="tx1"/>
            </a:solidFill>
            <a:miter lim="800000"/>
            <a:headEnd type="none" w="sm" len="sm"/>
            <a:tailEnd type="none" w="sm" len="sm"/>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rebuchet MS" panose="020B0603020202020204" pitchFamily="34" charset="0"/>
              </a:rPr>
              <a:t>Management </a:t>
            </a:r>
            <a:br>
              <a:rPr lang="en-US" altLang="en-US" sz="1800">
                <a:latin typeface="Trebuchet MS" panose="020B0603020202020204" pitchFamily="34" charset="0"/>
              </a:rPr>
            </a:br>
            <a:r>
              <a:rPr lang="en-US" altLang="en-US" sz="1800">
                <a:latin typeface="Trebuchet MS" panose="020B0603020202020204" pitchFamily="34" charset="0"/>
              </a:rPr>
              <a:t>‘kept’ Reserve</a:t>
            </a:r>
          </a:p>
        </p:txBody>
      </p:sp>
      <p:sp>
        <p:nvSpPr>
          <p:cNvPr id="165906" name="Rectangle 16"/>
          <p:cNvSpPr>
            <a:spLocks noChangeArrowheads="1"/>
          </p:cNvSpPr>
          <p:nvPr/>
        </p:nvSpPr>
        <p:spPr bwMode="auto">
          <a:xfrm>
            <a:off x="5181600" y="3429000"/>
            <a:ext cx="2133600" cy="11430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rebuchet MS" panose="020B0603020202020204" pitchFamily="34" charset="0"/>
              </a:rPr>
              <a:t>N.A.</a:t>
            </a:r>
          </a:p>
        </p:txBody>
      </p:sp>
    </p:spTree>
    <p:extLst>
      <p:ext uri="{BB962C8B-B14F-4D97-AF65-F5344CB8AC3E}">
        <p14:creationId xmlns:p14="http://schemas.microsoft.com/office/powerpoint/2010/main" val="5096735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2"/>
          <p:cNvSpPr>
            <a:spLocks noGrp="1"/>
          </p:cNvSpPr>
          <p:nvPr>
            <p:ph type="title"/>
          </p:nvPr>
        </p:nvSpPr>
        <p:spPr/>
        <p:txBody>
          <a:bodyPr/>
          <a:lstStyle/>
          <a:p>
            <a:r>
              <a:rPr lang="en-IN" altLang="en-US"/>
              <a:t>Risk Management Process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384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FEAEF9-800D-4883-8811-A0F1C228F376}" type="slidenum">
              <a:rPr lang="en-US" altLang="en-US" sz="1000" smtClean="0">
                <a:latin typeface="Trebuchet MS" panose="020B0603020202020204" pitchFamily="34" charset="0"/>
              </a:rPr>
              <a:pPr>
                <a:spcBef>
                  <a:spcPct val="0"/>
                </a:spcBef>
                <a:buFontTx/>
                <a:buNone/>
              </a:pPr>
              <a:t>119</a:t>
            </a:fld>
            <a:endParaRPr lang="en-US" altLang="en-US" sz="1000">
              <a:latin typeface="Trebuchet MS" panose="020B0603020202020204" pitchFamily="34" charset="0"/>
            </a:endParaRPr>
          </a:p>
        </p:txBody>
      </p:sp>
      <p:sp>
        <p:nvSpPr>
          <p:cNvPr id="163845" name="AutoShape 3"/>
          <p:cNvSpPr>
            <a:spLocks noChangeArrowheads="1"/>
          </p:cNvSpPr>
          <p:nvPr/>
        </p:nvSpPr>
        <p:spPr bwMode="auto">
          <a:xfrm>
            <a:off x="609600" y="2590800"/>
            <a:ext cx="2971800" cy="1733550"/>
          </a:xfrm>
          <a:prstGeom prst="flowChartProcess">
            <a:avLst/>
          </a:prstGeom>
          <a:solidFill>
            <a:srgbClr val="FFFF99"/>
          </a:solidFill>
          <a:ln w="19050">
            <a:solidFill>
              <a:srgbClr val="CC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identification</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analysis</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prioritization</a:t>
            </a:r>
          </a:p>
        </p:txBody>
      </p:sp>
      <p:sp>
        <p:nvSpPr>
          <p:cNvPr id="163846" name="AutoShape 4"/>
          <p:cNvSpPr>
            <a:spLocks noChangeArrowheads="1"/>
          </p:cNvSpPr>
          <p:nvPr/>
        </p:nvSpPr>
        <p:spPr bwMode="auto">
          <a:xfrm>
            <a:off x="2895600" y="1524000"/>
            <a:ext cx="4114800" cy="3048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47" name="AutoShape 5"/>
          <p:cNvSpPr>
            <a:spLocks noChangeArrowheads="1"/>
          </p:cNvSpPr>
          <p:nvPr/>
        </p:nvSpPr>
        <p:spPr bwMode="auto">
          <a:xfrm>
            <a:off x="3657600" y="2590800"/>
            <a:ext cx="3581400" cy="1752600"/>
          </a:xfrm>
          <a:prstGeom prst="flowChartProcess">
            <a:avLst/>
          </a:prstGeom>
          <a:solidFill>
            <a:srgbClr val="CCFFCC"/>
          </a:solidFill>
          <a:ln w="19050">
            <a:solidFill>
              <a:srgbClr val="FFFF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response planning</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resolution</a:t>
            </a:r>
          </a:p>
          <a:p>
            <a:pPr eaLnBrk="1" hangingPunct="1">
              <a:lnSpc>
                <a:spcPct val="90000"/>
              </a:lnSpc>
              <a:buClr>
                <a:schemeClr val="accent2"/>
              </a:buClr>
              <a:buSzPct val="80000"/>
              <a:buFont typeface="Wingdings" panose="05000000000000000000" pitchFamily="2" charset="2"/>
              <a:buBlip>
                <a:blip r:embed="rId3"/>
              </a:buBlip>
            </a:pPr>
            <a:r>
              <a:rPr lang="en-US" altLang="en-US" sz="2400">
                <a:solidFill>
                  <a:srgbClr val="CC0000"/>
                </a:solidFill>
                <a:latin typeface="Trebuchet MS" panose="020B0603020202020204" pitchFamily="34" charset="0"/>
              </a:rPr>
              <a:t>Risk monitoring</a:t>
            </a:r>
          </a:p>
        </p:txBody>
      </p:sp>
      <p:grpSp>
        <p:nvGrpSpPr>
          <p:cNvPr id="163848" name="Group 6"/>
          <p:cNvGrpSpPr>
            <a:grpSpLocks/>
          </p:cNvGrpSpPr>
          <p:nvPr/>
        </p:nvGrpSpPr>
        <p:grpSpPr bwMode="auto">
          <a:xfrm>
            <a:off x="685800" y="1676400"/>
            <a:ext cx="2819400" cy="914400"/>
            <a:chOff x="432" y="996"/>
            <a:chExt cx="2112" cy="1020"/>
          </a:xfrm>
        </p:grpSpPr>
        <p:sp>
          <p:nvSpPr>
            <p:cNvPr id="163856" name="AutoShape 7"/>
            <p:cNvSpPr>
              <a:spLocks noChangeArrowheads="1"/>
            </p:cNvSpPr>
            <p:nvPr/>
          </p:nvSpPr>
          <p:spPr bwMode="auto">
            <a:xfrm>
              <a:off x="432" y="996"/>
              <a:ext cx="2112" cy="528"/>
            </a:xfrm>
            <a:prstGeom prst="roundRect">
              <a:avLst>
                <a:gd name="adj" fmla="val 16667"/>
              </a:avLst>
            </a:prstGeom>
            <a:noFill/>
            <a:ln w="57150" cmpd="thinThick">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2400" b="1">
                  <a:latin typeface="Trebuchet MS" panose="020B0603020202020204" pitchFamily="34" charset="0"/>
                </a:rPr>
                <a:t>Risk Assessment</a:t>
              </a:r>
            </a:p>
          </p:txBody>
        </p:sp>
        <p:sp>
          <p:nvSpPr>
            <p:cNvPr id="163857" name="Line 8"/>
            <p:cNvSpPr>
              <a:spLocks noChangeShapeType="1"/>
            </p:cNvSpPr>
            <p:nvPr/>
          </p:nvSpPr>
          <p:spPr bwMode="auto">
            <a:xfrm>
              <a:off x="1476" y="1536"/>
              <a:ext cx="0" cy="480"/>
            </a:xfrm>
            <a:prstGeom prst="line">
              <a:avLst/>
            </a:prstGeom>
            <a:noFill/>
            <a:ln w="571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163849" name="Group 9"/>
          <p:cNvGrpSpPr>
            <a:grpSpLocks/>
          </p:cNvGrpSpPr>
          <p:nvPr/>
        </p:nvGrpSpPr>
        <p:grpSpPr bwMode="auto">
          <a:xfrm>
            <a:off x="3943350" y="1676400"/>
            <a:ext cx="2971800" cy="914400"/>
            <a:chOff x="3024" y="1008"/>
            <a:chExt cx="2112" cy="1008"/>
          </a:xfrm>
        </p:grpSpPr>
        <p:sp>
          <p:nvSpPr>
            <p:cNvPr id="163854" name="AutoShape 10"/>
            <p:cNvSpPr>
              <a:spLocks noChangeArrowheads="1"/>
            </p:cNvSpPr>
            <p:nvPr/>
          </p:nvSpPr>
          <p:spPr bwMode="auto">
            <a:xfrm>
              <a:off x="3024" y="1008"/>
              <a:ext cx="2112" cy="528"/>
            </a:xfrm>
            <a:prstGeom prst="roundRect">
              <a:avLst>
                <a:gd name="adj" fmla="val 16667"/>
              </a:avLst>
            </a:prstGeom>
            <a:noFill/>
            <a:ln w="57150" cmpd="thinThick">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2400" b="1">
                  <a:latin typeface="Trebuchet MS" panose="020B0603020202020204" pitchFamily="34" charset="0"/>
                </a:rPr>
                <a:t>Risk Control</a:t>
              </a:r>
            </a:p>
          </p:txBody>
        </p:sp>
        <p:sp>
          <p:nvSpPr>
            <p:cNvPr id="163855" name="Line 11"/>
            <p:cNvSpPr>
              <a:spLocks noChangeShapeType="1"/>
            </p:cNvSpPr>
            <p:nvPr/>
          </p:nvSpPr>
          <p:spPr bwMode="auto">
            <a:xfrm>
              <a:off x="4080" y="1536"/>
              <a:ext cx="0" cy="480"/>
            </a:xfrm>
            <a:prstGeom prst="line">
              <a:avLst/>
            </a:prstGeom>
            <a:noFill/>
            <a:ln w="571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sp>
        <p:nvSpPr>
          <p:cNvPr id="163850" name="AutoShape 12"/>
          <p:cNvSpPr>
            <a:spLocks noChangeArrowheads="1"/>
          </p:cNvSpPr>
          <p:nvPr/>
        </p:nvSpPr>
        <p:spPr bwMode="auto">
          <a:xfrm rot="-10739713">
            <a:off x="914400" y="4419600"/>
            <a:ext cx="5105400" cy="687388"/>
          </a:xfrm>
          <a:prstGeom prst="curvedDownArrow">
            <a:avLst>
              <a:gd name="adj1" fmla="val 148545"/>
              <a:gd name="adj2" fmla="val 297090"/>
              <a:gd name="adj3" fmla="val 33333"/>
            </a:avLst>
          </a:prstGeom>
          <a:gradFill rotWithShape="0">
            <a:gsLst>
              <a:gs pos="0">
                <a:srgbClr val="66FF33"/>
              </a:gs>
              <a:gs pos="100000">
                <a:srgbClr val="FFFFCC"/>
              </a:gs>
            </a:gsLst>
            <a:path path="rect">
              <a:fillToRect r="100000" b="100000"/>
            </a:path>
          </a:gradFill>
          <a:ln w="9525">
            <a:solidFill>
              <a:srgbClr val="FFFF99"/>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51" name="AutoShape 13"/>
          <p:cNvSpPr>
            <a:spLocks noChangeArrowheads="1"/>
          </p:cNvSpPr>
          <p:nvPr/>
        </p:nvSpPr>
        <p:spPr bwMode="auto">
          <a:xfrm>
            <a:off x="7620000" y="2133600"/>
            <a:ext cx="1447800" cy="2133600"/>
          </a:xfrm>
          <a:prstGeom prst="can">
            <a:avLst>
              <a:gd name="adj" fmla="val 36842"/>
            </a:avLst>
          </a:prstGeom>
          <a:gradFill rotWithShape="0">
            <a:gsLst>
              <a:gs pos="0">
                <a:srgbClr val="DCDC84"/>
              </a:gs>
              <a:gs pos="100000">
                <a:srgbClr val="FFFF99"/>
              </a:gs>
            </a:gsLst>
            <a:lin ang="18900000" scaled="1"/>
          </a:gra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Clr>
                <a:schemeClr val="accent2"/>
              </a:buClr>
              <a:buSzPct val="80000"/>
              <a:buFont typeface="Wingdings" panose="05000000000000000000" pitchFamily="2" charset="2"/>
              <a:buNone/>
            </a:pPr>
            <a:r>
              <a:rPr lang="en-US" altLang="en-US" sz="1800" b="1">
                <a:latin typeface="Times New Roman" panose="02020603050405020304" pitchFamily="18" charset="0"/>
              </a:rPr>
              <a:t>Risk Database</a:t>
            </a:r>
          </a:p>
        </p:txBody>
      </p:sp>
      <p:sp>
        <p:nvSpPr>
          <p:cNvPr id="163852" name="Rectangle 14"/>
          <p:cNvSpPr>
            <a:spLocks noChangeArrowheads="1"/>
          </p:cNvSpPr>
          <p:nvPr/>
        </p:nvSpPr>
        <p:spPr bwMode="auto">
          <a:xfrm>
            <a:off x="533400" y="1676400"/>
            <a:ext cx="6781800" cy="3505200"/>
          </a:xfrm>
          <a:prstGeom prst="rect">
            <a:avLst/>
          </a:prstGeom>
          <a:noFill/>
          <a:ln w="12700">
            <a:solidFill>
              <a:srgbClr val="66FF33"/>
            </a:solidFill>
            <a:miter lim="800000"/>
            <a:headEnd/>
            <a:tailEnd/>
          </a:ln>
          <a:scene3d>
            <a:camera prst="legacyObliqueTopRight"/>
            <a:lightRig rig="legacyFlat4" dir="b"/>
          </a:scene3d>
          <a:sp3d extrusionH="430200" prstMaterial="legacyMatte">
            <a:bevelT w="13500" h="13500" prst="angle"/>
            <a:bevelB w="13500" h="13500" prst="angle"/>
            <a:extrusionClr>
              <a:srgbClr val="66FF33"/>
            </a:extrusionClr>
            <a:contourClr>
              <a:srgbClr val="66FF33"/>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3853" name="Text Box 15"/>
          <p:cNvSpPr txBox="1">
            <a:spLocks noChangeArrowheads="1"/>
          </p:cNvSpPr>
          <p:nvPr/>
        </p:nvSpPr>
        <p:spPr bwMode="auto">
          <a:xfrm>
            <a:off x="2819400" y="5334000"/>
            <a:ext cx="2819400" cy="42473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spcBef>
                <a:spcPct val="50000"/>
              </a:spcBef>
              <a:buClr>
                <a:schemeClr val="accent2"/>
              </a:buClr>
              <a:buSzPct val="80000"/>
              <a:buFont typeface="Wingdings" panose="05000000000000000000" pitchFamily="2" charset="2"/>
              <a:buNone/>
            </a:pPr>
            <a:r>
              <a:rPr lang="en-US" altLang="en-US" sz="2400" dirty="0">
                <a:solidFill>
                  <a:srgbClr val="CC0000"/>
                </a:solidFill>
                <a:latin typeface="Trebuchet MS" panose="020B0603020202020204" pitchFamily="34" charset="0"/>
              </a:rPr>
              <a:t>Project Lifecycle</a:t>
            </a:r>
          </a:p>
        </p:txBody>
      </p:sp>
    </p:spTree>
    <p:extLst>
      <p:ext uri="{BB962C8B-B14F-4D97-AF65-F5344CB8AC3E}">
        <p14:creationId xmlns:p14="http://schemas.microsoft.com/office/powerpoint/2010/main" val="385092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From Idea to Deliverable</a:t>
            </a:r>
          </a:p>
        </p:txBody>
      </p:sp>
      <p:graphicFrame>
        <p:nvGraphicFramePr>
          <p:cNvPr id="7" name="Content Placeholder 6"/>
          <p:cNvGraphicFramePr>
            <a:graphicFrameLocks noGrp="1"/>
          </p:cNvGraphicFramePr>
          <p:nvPr>
            <p:ph idx="1"/>
          </p:nvPr>
        </p:nvGraphicFramePr>
        <p:xfrm>
          <a:off x="464024" y="1066800"/>
          <a:ext cx="7765576" cy="527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12</a:t>
            </a:fld>
            <a:endParaRPr lang="en-US" altLang="en-US"/>
          </a:p>
        </p:txBody>
      </p:sp>
    </p:spTree>
    <p:extLst>
      <p:ext uri="{BB962C8B-B14F-4D97-AF65-F5344CB8AC3E}">
        <p14:creationId xmlns:p14="http://schemas.microsoft.com/office/powerpoint/2010/main" val="30895832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2"/>
          <p:cNvSpPr>
            <a:spLocks noGrp="1"/>
          </p:cNvSpPr>
          <p:nvPr>
            <p:ph type="title"/>
          </p:nvPr>
        </p:nvSpPr>
        <p:spPr/>
        <p:txBody>
          <a:bodyPr/>
          <a:lstStyle/>
          <a:p>
            <a:r>
              <a:rPr lang="en-IN" altLang="en-US"/>
              <a:t>Risk Estimation</a:t>
            </a:r>
          </a:p>
        </p:txBody>
      </p:sp>
      <p:sp>
        <p:nvSpPr>
          <p:cNvPr id="2" name="Footer Placeholder 1"/>
          <p:cNvSpPr>
            <a:spLocks noGrp="1"/>
          </p:cNvSpPr>
          <p:nvPr>
            <p:ph type="ftr" sz="quarter" idx="11"/>
          </p:nvPr>
        </p:nvSpPr>
        <p:spPr/>
        <p:txBody>
          <a:bodyPr/>
          <a:lstStyle/>
          <a:p>
            <a:pPr>
              <a:defRPr/>
            </a:pPr>
            <a:r>
              <a:rPr lang="en-IN" altLang="en-US"/>
              <a:t>Copyright 2016 Vedavit Project Solutions</a:t>
            </a:r>
            <a:endParaRPr lang="en-US" altLang="en-US"/>
          </a:p>
        </p:txBody>
      </p:sp>
      <p:sp>
        <p:nvSpPr>
          <p:cNvPr id="16794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B9B6D2-6D1E-4C8B-8130-82BBC6A712F0}" type="slidenum">
              <a:rPr lang="en-US" altLang="en-US" sz="1000" smtClean="0">
                <a:latin typeface="Trebuchet MS" panose="020B0603020202020204" pitchFamily="34" charset="0"/>
              </a:rPr>
              <a:pPr>
                <a:spcBef>
                  <a:spcPct val="0"/>
                </a:spcBef>
                <a:buFontTx/>
                <a:buNone/>
              </a:pPr>
              <a:t>120</a:t>
            </a:fld>
            <a:endParaRPr lang="en-US" altLang="en-US" sz="1000">
              <a:latin typeface="Trebuchet MS" panose="020B0603020202020204" pitchFamily="34" charset="0"/>
            </a:endParaRPr>
          </a:p>
        </p:txBody>
      </p:sp>
      <p:sp>
        <p:nvSpPr>
          <p:cNvPr id="167941" name="Rectangle 3"/>
          <p:cNvSpPr>
            <a:spLocks noChangeArrowheads="1"/>
          </p:cNvSpPr>
          <p:nvPr/>
        </p:nvSpPr>
        <p:spPr bwMode="auto">
          <a:xfrm>
            <a:off x="355600" y="5121275"/>
            <a:ext cx="6350" cy="635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2" name="Rectangle 4"/>
          <p:cNvSpPr>
            <a:spLocks noChangeArrowheads="1"/>
          </p:cNvSpPr>
          <p:nvPr/>
        </p:nvSpPr>
        <p:spPr bwMode="auto">
          <a:xfrm>
            <a:off x="6667500" y="5121275"/>
            <a:ext cx="6350" cy="635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3" name="Rectangle 5"/>
          <p:cNvSpPr>
            <a:spLocks noChangeArrowheads="1"/>
          </p:cNvSpPr>
          <p:nvPr/>
        </p:nvSpPr>
        <p:spPr bwMode="auto">
          <a:xfrm>
            <a:off x="355600" y="5127625"/>
            <a:ext cx="6350" cy="5461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4" name="Rectangle 6"/>
          <p:cNvSpPr>
            <a:spLocks noChangeArrowheads="1"/>
          </p:cNvSpPr>
          <p:nvPr/>
        </p:nvSpPr>
        <p:spPr bwMode="auto">
          <a:xfrm>
            <a:off x="3556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5" name="Rectangle 7"/>
          <p:cNvSpPr>
            <a:spLocks noChangeArrowheads="1"/>
          </p:cNvSpPr>
          <p:nvPr/>
        </p:nvSpPr>
        <p:spPr bwMode="auto">
          <a:xfrm>
            <a:off x="3556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6" name="Rectangle 8"/>
          <p:cNvSpPr>
            <a:spLocks noChangeArrowheads="1"/>
          </p:cNvSpPr>
          <p:nvPr/>
        </p:nvSpPr>
        <p:spPr bwMode="auto">
          <a:xfrm>
            <a:off x="6667500" y="5127625"/>
            <a:ext cx="6350" cy="546100"/>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167947" name="Rectangle 9"/>
          <p:cNvSpPr>
            <a:spLocks noChangeArrowheads="1"/>
          </p:cNvSpPr>
          <p:nvPr/>
        </p:nvSpPr>
        <p:spPr bwMode="auto">
          <a:xfrm>
            <a:off x="6667500" y="5673725"/>
            <a:ext cx="6350" cy="7938"/>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graphicFrame>
        <p:nvGraphicFramePr>
          <p:cNvPr id="167948" name="Object 10"/>
          <p:cNvGraphicFramePr>
            <a:graphicFrameLocks noChangeAspect="1"/>
          </p:cNvGraphicFramePr>
          <p:nvPr/>
        </p:nvGraphicFramePr>
        <p:xfrm>
          <a:off x="457200" y="1219200"/>
          <a:ext cx="8229600" cy="5097463"/>
        </p:xfrm>
        <a:graphic>
          <a:graphicData uri="http://schemas.openxmlformats.org/presentationml/2006/ole">
            <mc:AlternateContent xmlns:mc="http://schemas.openxmlformats.org/markup-compatibility/2006">
              <mc:Choice xmlns:v="urn:schemas-microsoft-com:vml" Requires="v">
                <p:oleObj spid="_x0000_s262156" name="Worksheet" r:id="rId4" imgW="5858301" imgH="4639206" progId="Excel.Sheet.8">
                  <p:embed/>
                </p:oleObj>
              </mc:Choice>
              <mc:Fallback>
                <p:oleObj name="Worksheet" r:id="rId4" imgW="5858301" imgH="4639206" progId="Excel.Sheet.8">
                  <p:embed/>
                  <p:pic>
                    <p:nvPicPr>
                      <p:cNvPr id="16794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8229600" cy="509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928984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a:xfrm>
            <a:off x="0" y="-9525"/>
            <a:ext cx="9144000" cy="808038"/>
          </a:xfrm>
        </p:spPr>
        <p:txBody>
          <a:bodyPr/>
          <a:lstStyle/>
          <a:p>
            <a:r>
              <a:rPr lang="en-IN" altLang="en-US"/>
              <a:t>Risk Prioritization</a:t>
            </a:r>
          </a:p>
        </p:txBody>
      </p:sp>
      <p:sp>
        <p:nvSpPr>
          <p:cNvPr id="169987" name="Rectangle 3"/>
          <p:cNvSpPr>
            <a:spLocks noGrp="1" noChangeArrowheads="1"/>
          </p:cNvSpPr>
          <p:nvPr>
            <p:ph idx="1"/>
          </p:nvPr>
        </p:nvSpPr>
        <p:spPr>
          <a:xfrm>
            <a:off x="1400175" y="-723105"/>
            <a:ext cx="8229600" cy="5105400"/>
          </a:xfrm>
        </p:spPr>
        <p:txBody>
          <a:bodyPr/>
          <a:lstStyle/>
          <a:p>
            <a:pPr marL="0" indent="0" algn="just" eaLnBrk="1" hangingPunct="1">
              <a:buFont typeface="Wingdings" panose="05000000000000000000" pitchFamily="2" charset="2"/>
              <a:buNone/>
            </a:pPr>
            <a:r>
              <a:rPr lang="en-US" altLang="en-US" sz="2000"/>
              <a:t>Rank each Risk based on the exposure</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699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51DA885-8BBE-4C6A-99CC-C21E61EF3989}" type="slidenum">
              <a:rPr lang="en-US" altLang="en-US" sz="1000" smtClean="0">
                <a:latin typeface="Trebuchet MS" panose="020B0603020202020204" pitchFamily="34" charset="0"/>
              </a:rPr>
              <a:pPr>
                <a:spcBef>
                  <a:spcPct val="0"/>
                </a:spcBef>
                <a:buFontTx/>
                <a:buNone/>
              </a:pPr>
              <a:t>121</a:t>
            </a:fld>
            <a:endParaRPr lang="en-US" altLang="en-US" sz="1000">
              <a:latin typeface="Trebuchet MS" panose="020B0603020202020204" pitchFamily="34" charset="0"/>
            </a:endParaRPr>
          </a:p>
        </p:txBody>
      </p:sp>
      <p:graphicFrame>
        <p:nvGraphicFramePr>
          <p:cNvPr id="170046" name="Object 60"/>
          <p:cNvGraphicFramePr>
            <a:graphicFrameLocks noChangeAspect="1"/>
          </p:cNvGraphicFramePr>
          <p:nvPr/>
        </p:nvGraphicFramePr>
        <p:xfrm>
          <a:off x="609600" y="1219200"/>
          <a:ext cx="8305800" cy="4038600"/>
        </p:xfrm>
        <a:graphic>
          <a:graphicData uri="http://schemas.openxmlformats.org/presentationml/2006/ole">
            <mc:AlternateContent xmlns:mc="http://schemas.openxmlformats.org/markup-compatibility/2006">
              <mc:Choice xmlns:v="urn:schemas-microsoft-com:vml" Requires="v">
                <p:oleObj spid="_x0000_s263180" name="Worksheet" r:id="rId4" imgW="6429790" imgH="4381913" progId="Excel.Sheet.8">
                  <p:embed/>
                </p:oleObj>
              </mc:Choice>
              <mc:Fallback>
                <p:oleObj name="Worksheet" r:id="rId4" imgW="6429790" imgH="4381913" progId="Excel.Sheet.8">
                  <p:embed/>
                  <p:pic>
                    <p:nvPicPr>
                      <p:cNvPr id="170046"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19200"/>
                        <a:ext cx="8305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2854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2"/>
          <p:cNvSpPr>
            <a:spLocks noGrp="1"/>
          </p:cNvSpPr>
          <p:nvPr>
            <p:ph type="title"/>
          </p:nvPr>
        </p:nvSpPr>
        <p:spPr>
          <a:xfrm>
            <a:off x="0" y="-9525"/>
            <a:ext cx="9144000" cy="808038"/>
          </a:xfrm>
        </p:spPr>
        <p:txBody>
          <a:bodyPr/>
          <a:lstStyle/>
          <a:p>
            <a:r>
              <a:rPr lang="en-IN" altLang="en-US"/>
              <a:t>Good Risk Management Practices</a:t>
            </a:r>
          </a:p>
        </p:txBody>
      </p:sp>
      <p:sp>
        <p:nvSpPr>
          <p:cNvPr id="176131" name="Rectangle 3"/>
          <p:cNvSpPr>
            <a:spLocks noGrp="1" noChangeArrowheads="1"/>
          </p:cNvSpPr>
          <p:nvPr>
            <p:ph idx="1"/>
          </p:nvPr>
        </p:nvSpPr>
        <p:spPr>
          <a:xfrm>
            <a:off x="457200" y="990600"/>
            <a:ext cx="8229600" cy="5105400"/>
          </a:xfrm>
        </p:spPr>
        <p:txBody>
          <a:bodyPr>
            <a:noAutofit/>
          </a:bodyPr>
          <a:lstStyle/>
          <a:p>
            <a:pPr eaLnBrk="1" hangingPunct="1">
              <a:buClr>
                <a:schemeClr val="tx1"/>
              </a:buClr>
            </a:pPr>
            <a:r>
              <a:rPr lang="en-US" altLang="en-US" sz="2800" dirty="0"/>
              <a:t>Acknowledge that risks are inevitable.</a:t>
            </a:r>
          </a:p>
          <a:p>
            <a:pPr eaLnBrk="1" hangingPunct="1">
              <a:buClr>
                <a:schemeClr val="tx1"/>
              </a:buClr>
            </a:pPr>
            <a:r>
              <a:rPr lang="en-US" altLang="en-US" sz="2800" dirty="0"/>
              <a:t>Communicate risks openly.</a:t>
            </a:r>
          </a:p>
          <a:p>
            <a:pPr eaLnBrk="1" hangingPunct="1">
              <a:buClr>
                <a:schemeClr val="tx1"/>
              </a:buClr>
            </a:pPr>
            <a:r>
              <a:rPr lang="en-US" altLang="en-US" sz="2800" dirty="0"/>
              <a:t>Reward people who prevent crisis, not just those who create crises and then manage them.</a:t>
            </a:r>
          </a:p>
          <a:p>
            <a:pPr eaLnBrk="1" hangingPunct="1">
              <a:buClr>
                <a:schemeClr val="tx1"/>
              </a:buClr>
            </a:pPr>
            <a:r>
              <a:rPr lang="en-US" altLang="en-US" sz="2800" dirty="0"/>
              <a:t>Use organization’s risk database for cross project learning.</a:t>
            </a:r>
          </a:p>
          <a:p>
            <a:pPr eaLnBrk="1" hangingPunct="1">
              <a:buClr>
                <a:schemeClr val="tx1"/>
              </a:buClr>
            </a:pPr>
            <a:r>
              <a:rPr lang="en-US" altLang="en-US" sz="2800" dirty="0"/>
              <a:t>Take the Expert help whenever needed.</a:t>
            </a:r>
          </a:p>
          <a:p>
            <a:pPr eaLnBrk="1" hangingPunct="1">
              <a:buClr>
                <a:schemeClr val="tx1"/>
              </a:buClr>
            </a:pPr>
            <a:r>
              <a:rPr lang="en-US" altLang="en-US" sz="2800" dirty="0"/>
              <a:t>Remember all risks are important .</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76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7410421-5506-482E-9E7A-BCF1D6518CBC}" type="slidenum">
              <a:rPr lang="en-US" altLang="en-US" sz="1000" smtClean="0">
                <a:latin typeface="Trebuchet MS" panose="020B0603020202020204" pitchFamily="34" charset="0"/>
              </a:rPr>
              <a:pPr>
                <a:spcBef>
                  <a:spcPct val="0"/>
                </a:spcBef>
                <a:buFontTx/>
                <a:buNone/>
              </a:pPr>
              <a:t>122</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1037722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2"/>
          <p:cNvSpPr>
            <a:spLocks noGrp="1"/>
          </p:cNvSpPr>
          <p:nvPr>
            <p:ph type="title"/>
          </p:nvPr>
        </p:nvSpPr>
        <p:spPr/>
        <p:txBody>
          <a:bodyPr/>
          <a:lstStyle/>
          <a:p>
            <a:r>
              <a:rPr lang="en-IN" altLang="en-US"/>
              <a:t>Bad excuses in Risk Management</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7818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381C2E-0CBC-4124-8260-CEA50F80636E}" type="slidenum">
              <a:rPr lang="en-US" altLang="en-US" sz="1000" smtClean="0">
                <a:latin typeface="Trebuchet MS" panose="020B0603020202020204" pitchFamily="34" charset="0"/>
              </a:rPr>
              <a:pPr>
                <a:spcBef>
                  <a:spcPct val="0"/>
                </a:spcBef>
                <a:buFontTx/>
                <a:buNone/>
              </a:pPr>
              <a:t>123</a:t>
            </a:fld>
            <a:endParaRPr lang="en-US" altLang="en-US" sz="1000">
              <a:latin typeface="Trebuchet MS" panose="020B0603020202020204" pitchFamily="34" charset="0"/>
            </a:endParaRPr>
          </a:p>
        </p:txBody>
      </p:sp>
      <p:sp>
        <p:nvSpPr>
          <p:cNvPr id="178181" name="Rectangle 3"/>
          <p:cNvSpPr>
            <a:spLocks noGrp="1" noChangeArrowheads="1"/>
          </p:cNvSpPr>
          <p:nvPr>
            <p:ph type="body" idx="4294967295"/>
          </p:nvPr>
        </p:nvSpPr>
        <p:spPr>
          <a:xfrm>
            <a:off x="381000" y="1066800"/>
            <a:ext cx="8763000" cy="4953000"/>
          </a:xfrm>
        </p:spPr>
        <p:txBody>
          <a:bodyPr/>
          <a:lstStyle/>
          <a:p>
            <a:pPr eaLnBrk="1" hangingPunct="1">
              <a:lnSpc>
                <a:spcPct val="90000"/>
              </a:lnSpc>
              <a:buClr>
                <a:schemeClr val="tx1"/>
              </a:buClr>
            </a:pPr>
            <a:r>
              <a:rPr lang="en-US" altLang="en-US" sz="2000"/>
              <a:t>We have no risk.</a:t>
            </a:r>
          </a:p>
          <a:p>
            <a:pPr eaLnBrk="1" hangingPunct="1">
              <a:lnSpc>
                <a:spcPct val="90000"/>
              </a:lnSpc>
              <a:buClr>
                <a:schemeClr val="tx1"/>
              </a:buClr>
            </a:pPr>
            <a:r>
              <a:rPr lang="en-US" altLang="en-US" sz="2000"/>
              <a:t>We deal with problems as they arise.</a:t>
            </a:r>
          </a:p>
          <a:p>
            <a:pPr eaLnBrk="1" hangingPunct="1">
              <a:lnSpc>
                <a:spcPct val="90000"/>
              </a:lnSpc>
              <a:buClr>
                <a:schemeClr val="tx1"/>
              </a:buClr>
            </a:pPr>
            <a:r>
              <a:rPr lang="en-US" altLang="en-US" sz="2000"/>
              <a:t>How can you predict what will happen 6 months from now?</a:t>
            </a:r>
          </a:p>
          <a:p>
            <a:pPr eaLnBrk="1" hangingPunct="1">
              <a:lnSpc>
                <a:spcPct val="90000"/>
              </a:lnSpc>
              <a:buClr>
                <a:schemeClr val="tx1"/>
              </a:buClr>
            </a:pPr>
            <a:r>
              <a:rPr lang="en-US" altLang="en-US" sz="2000"/>
              <a:t>Our job is to develop software, not to fill out bureaucratic forms.</a:t>
            </a:r>
          </a:p>
          <a:p>
            <a:pPr eaLnBrk="1" hangingPunct="1">
              <a:lnSpc>
                <a:spcPct val="90000"/>
              </a:lnSpc>
              <a:buClr>
                <a:schemeClr val="tx1"/>
              </a:buClr>
            </a:pPr>
            <a:r>
              <a:rPr lang="en-US" altLang="en-US" sz="2000"/>
              <a:t>That external interface is not in our risk management program because the interface is not our responsibility.</a:t>
            </a:r>
          </a:p>
          <a:p>
            <a:pPr eaLnBrk="1" hangingPunct="1">
              <a:lnSpc>
                <a:spcPct val="90000"/>
              </a:lnSpc>
              <a:buClr>
                <a:schemeClr val="tx1"/>
              </a:buClr>
            </a:pPr>
            <a:r>
              <a:rPr lang="en-US" altLang="en-US" sz="2000"/>
              <a:t>We deal with problems as they arise.</a:t>
            </a:r>
          </a:p>
          <a:p>
            <a:pPr eaLnBrk="1" hangingPunct="1">
              <a:lnSpc>
                <a:spcPct val="90000"/>
              </a:lnSpc>
              <a:buClr>
                <a:schemeClr val="tx1"/>
              </a:buClr>
            </a:pPr>
            <a:r>
              <a:rPr lang="en-US" altLang="en-US" sz="2000"/>
              <a:t>That method is proven and therefore not a risk. The speaker at the conference said so.</a:t>
            </a:r>
          </a:p>
          <a:p>
            <a:pPr eaLnBrk="1" hangingPunct="1">
              <a:lnSpc>
                <a:spcPct val="90000"/>
              </a:lnSpc>
              <a:buClr>
                <a:schemeClr val="tx1"/>
              </a:buClr>
            </a:pPr>
            <a:r>
              <a:rPr lang="en-US" altLang="en-US" sz="2000"/>
              <a:t>My tech people will rebel if we identify as a risk a lack of skills needed to do development.</a:t>
            </a:r>
          </a:p>
          <a:p>
            <a:pPr eaLnBrk="1" hangingPunct="1">
              <a:lnSpc>
                <a:spcPct val="90000"/>
              </a:lnSpc>
              <a:buClr>
                <a:schemeClr val="tx1"/>
              </a:buClr>
            </a:pPr>
            <a:r>
              <a:rPr lang="en-US" altLang="en-US" sz="2000"/>
              <a:t>We have to bid the lowest cost to win; we'll worry about doing the job when we get it.</a:t>
            </a:r>
          </a:p>
          <a:p>
            <a:pPr eaLnBrk="1" hangingPunct="1">
              <a:lnSpc>
                <a:spcPct val="90000"/>
              </a:lnSpc>
              <a:buClr>
                <a:schemeClr val="tx1"/>
              </a:buClr>
            </a:pPr>
            <a:endParaRPr lang="en-US" altLang="en-US" sz="2000"/>
          </a:p>
          <a:p>
            <a:pPr eaLnBrk="1" hangingPunct="1">
              <a:lnSpc>
                <a:spcPct val="90000"/>
              </a:lnSpc>
              <a:buClr>
                <a:schemeClr val="tx1"/>
              </a:buClr>
              <a:buFontTx/>
              <a:buNone/>
            </a:pPr>
            <a:r>
              <a:rPr lang="en-US" altLang="en-US" sz="2000" i="1"/>
              <a:t>(source-The Little book of bad excuses- SPMN)</a:t>
            </a:r>
          </a:p>
          <a:p>
            <a:pPr eaLnBrk="1" hangingPunct="1">
              <a:lnSpc>
                <a:spcPct val="90000"/>
              </a:lnSpc>
              <a:buClr>
                <a:schemeClr val="tx1"/>
              </a:buClr>
            </a:pPr>
            <a:endParaRPr lang="en-US" altLang="en-US" sz="2000" i="1"/>
          </a:p>
          <a:p>
            <a:pPr eaLnBrk="1" hangingPunct="1">
              <a:lnSpc>
                <a:spcPct val="90000"/>
              </a:lnSpc>
              <a:buClr>
                <a:schemeClr val="tx1"/>
              </a:buClr>
            </a:pPr>
            <a:endParaRPr lang="en-US" altLang="en-US" sz="2000"/>
          </a:p>
          <a:p>
            <a:pPr eaLnBrk="1" hangingPunct="1">
              <a:lnSpc>
                <a:spcPct val="90000"/>
              </a:lnSpc>
              <a:buClr>
                <a:schemeClr val="tx1"/>
              </a:buClr>
            </a:pPr>
            <a:endParaRPr lang="en-US" altLang="en-US" sz="2000"/>
          </a:p>
        </p:txBody>
      </p:sp>
    </p:spTree>
    <p:extLst>
      <p:ext uri="{BB962C8B-B14F-4D97-AF65-F5344CB8AC3E}">
        <p14:creationId xmlns:p14="http://schemas.microsoft.com/office/powerpoint/2010/main" val="23152033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None/>
              <a:defRPr/>
            </a:pPr>
            <a:r>
              <a:rPr lang="en-US" altLang="en-US" sz="2400" b="1" dirty="0"/>
              <a:t>	Threats or 				Positive Risk or </a:t>
            </a:r>
          </a:p>
          <a:p>
            <a:pPr marL="0" indent="0">
              <a:buFont typeface="Arial" panose="020B0604020202020204" pitchFamily="34" charset="0"/>
              <a:buNone/>
              <a:defRPr/>
            </a:pPr>
            <a:r>
              <a:rPr lang="en-US" altLang="en-US" sz="2400" b="1" dirty="0"/>
              <a:t>	Negative Risk				Opportunities</a:t>
            </a:r>
          </a:p>
          <a:p>
            <a:pPr marL="457200" indent="-457200">
              <a:lnSpc>
                <a:spcPct val="200000"/>
              </a:lnSpc>
              <a:buFont typeface="+mj-lt"/>
              <a:buAutoNum type="arabicPeriod"/>
              <a:defRPr/>
            </a:pPr>
            <a:r>
              <a:rPr lang="en-US" altLang="en-US" sz="2400" dirty="0"/>
              <a:t>	Avoid					Exploit</a:t>
            </a:r>
          </a:p>
          <a:p>
            <a:pPr marL="457200" indent="-457200">
              <a:lnSpc>
                <a:spcPct val="200000"/>
              </a:lnSpc>
              <a:buFont typeface="+mj-lt"/>
              <a:buAutoNum type="arabicPeriod"/>
              <a:defRPr/>
            </a:pPr>
            <a:r>
              <a:rPr lang="en-US" altLang="en-US" sz="2400" dirty="0"/>
              <a:t>	Transfer				Share </a:t>
            </a:r>
          </a:p>
          <a:p>
            <a:pPr marL="457200" indent="-457200">
              <a:lnSpc>
                <a:spcPct val="200000"/>
              </a:lnSpc>
              <a:buFont typeface="+mj-lt"/>
              <a:buAutoNum type="arabicPeriod"/>
              <a:defRPr/>
            </a:pPr>
            <a:r>
              <a:rPr lang="en-US" altLang="en-US" sz="2400" dirty="0"/>
              <a:t>	Mitigate 				Enhance</a:t>
            </a:r>
          </a:p>
          <a:p>
            <a:pPr marL="457200" indent="-457200">
              <a:lnSpc>
                <a:spcPct val="200000"/>
              </a:lnSpc>
              <a:buFont typeface="+mj-lt"/>
              <a:buAutoNum type="arabicPeriod"/>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extLst>
      <p:ext uri="{BB962C8B-B14F-4D97-AF65-F5344CB8AC3E}">
        <p14:creationId xmlns:p14="http://schemas.microsoft.com/office/powerpoint/2010/main" val="1420435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125</a:t>
            </a:fld>
            <a:endParaRPr lang="en-US" altLang="en-US"/>
          </a:p>
        </p:txBody>
      </p:sp>
      <p:sp>
        <p:nvSpPr>
          <p:cNvPr id="6" name="Title 5"/>
          <p:cNvSpPr>
            <a:spLocks noGrp="1"/>
          </p:cNvSpPr>
          <p:nvPr>
            <p:ph type="ctrTitle"/>
          </p:nvPr>
        </p:nvSpPr>
        <p:spPr/>
        <p:txBody>
          <a:bodyPr/>
          <a:lstStyle/>
          <a:p>
            <a:r>
              <a:rPr lang="en-US" dirty="0"/>
              <a:t>Let's Prepare a Risk Register</a:t>
            </a:r>
          </a:p>
        </p:txBody>
      </p:sp>
    </p:spTree>
    <p:extLst>
      <p:ext uri="{BB962C8B-B14F-4D97-AF65-F5344CB8AC3E}">
        <p14:creationId xmlns:p14="http://schemas.microsoft.com/office/powerpoint/2010/main" val="13006667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Procurement Aspect</a:t>
            </a:r>
          </a:p>
        </p:txBody>
      </p:sp>
      <p:sp>
        <p:nvSpPr>
          <p:cNvPr id="3" name="Content Placeholder 2"/>
          <p:cNvSpPr>
            <a:spLocks noGrp="1"/>
          </p:cNvSpPr>
          <p:nvPr>
            <p:ph idx="1"/>
          </p:nvPr>
        </p:nvSpPr>
        <p:spPr/>
        <p:txBody>
          <a:bodyPr/>
          <a:lstStyle/>
          <a:p>
            <a:r>
              <a:rPr lang="en-US" dirty="0"/>
              <a:t>What is needed, when, where, how to ensure quality</a:t>
            </a:r>
          </a:p>
          <a:p>
            <a:r>
              <a:rPr lang="en-US" dirty="0"/>
              <a:t>Process of changing procurement contract during execution</a:t>
            </a:r>
          </a:p>
          <a:p>
            <a:r>
              <a:rPr lang="en-US" dirty="0"/>
              <a:t>Procurement Contract types</a:t>
            </a:r>
          </a:p>
          <a:p>
            <a:r>
              <a:rPr lang="en-US" dirty="0"/>
              <a:t>Tender documents</a:t>
            </a:r>
          </a:p>
          <a:p>
            <a:r>
              <a:rPr lang="en-US" dirty="0"/>
              <a:t>Make or Buy Decision</a:t>
            </a:r>
          </a:p>
          <a:p>
            <a:r>
              <a:rPr lang="en-US" dirty="0"/>
              <a:t>How to select vendors</a:t>
            </a:r>
          </a:p>
          <a:p>
            <a:r>
              <a:rPr lang="en-US" dirty="0"/>
              <a:t>Legal part of agreements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126</a:t>
            </a:fld>
            <a:endParaRPr lang="en-US" altLang="en-US"/>
          </a:p>
        </p:txBody>
      </p:sp>
    </p:spTree>
    <p:extLst>
      <p:ext uri="{BB962C8B-B14F-4D97-AF65-F5344CB8AC3E}">
        <p14:creationId xmlns:p14="http://schemas.microsoft.com/office/powerpoint/2010/main" val="1219440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en-US" dirty="0"/>
              <a:t>Market Research</a:t>
            </a:r>
          </a:p>
          <a:p>
            <a:r>
              <a:rPr lang="en-US" dirty="0"/>
              <a:t>Make Buy Decision</a:t>
            </a:r>
          </a:p>
          <a:p>
            <a:r>
              <a:rPr lang="en-US" dirty="0"/>
              <a:t>Contract Types Determination</a:t>
            </a:r>
          </a:p>
          <a:p>
            <a:r>
              <a:rPr lang="en-US" dirty="0"/>
              <a:t>Expert Judgement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127</a:t>
            </a:fld>
            <a:endParaRPr lang="en-US" altLang="en-US"/>
          </a:p>
        </p:txBody>
      </p:sp>
    </p:spTree>
    <p:extLst>
      <p:ext uri="{BB962C8B-B14F-4D97-AF65-F5344CB8AC3E}">
        <p14:creationId xmlns:p14="http://schemas.microsoft.com/office/powerpoint/2010/main" val="30479853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dirty="0">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38075568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129</a:t>
            </a:fld>
            <a:endParaRPr lang="en-US" altLang="en-US"/>
          </a:p>
        </p:txBody>
      </p:sp>
      <p:sp>
        <p:nvSpPr>
          <p:cNvPr id="5" name="Title 4"/>
          <p:cNvSpPr>
            <a:spLocks noGrp="1"/>
          </p:cNvSpPr>
          <p:nvPr>
            <p:ph type="ctrTitle"/>
          </p:nvPr>
        </p:nvSpPr>
        <p:spPr>
          <a:xfrm>
            <a:off x="533400" y="2971800"/>
            <a:ext cx="8229600" cy="1904999"/>
          </a:xfrm>
        </p:spPr>
        <p:txBody>
          <a:bodyPr/>
          <a:lstStyle/>
          <a:p>
            <a:r>
              <a:rPr lang="en-US" dirty="0"/>
              <a:t>What service/product we procure? What kind of contract is that? Who makes decision of completeness of work?</a:t>
            </a:r>
          </a:p>
        </p:txBody>
      </p:sp>
    </p:spTree>
    <p:extLst>
      <p:ext uri="{BB962C8B-B14F-4D97-AF65-F5344CB8AC3E}">
        <p14:creationId xmlns:p14="http://schemas.microsoft.com/office/powerpoint/2010/main" val="2070537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0" y="-9525"/>
            <a:ext cx="9144000" cy="808038"/>
          </a:xfrm>
        </p:spPr>
        <p:txBody>
          <a:bodyPr/>
          <a:lstStyle/>
          <a:p>
            <a:r>
              <a:rPr altLang="en-US"/>
              <a:t>Project vs Operations</a:t>
            </a:r>
            <a:endParaRPr lang="en-IN" altLang="en-US"/>
          </a:p>
        </p:txBody>
      </p:sp>
      <p:graphicFrame>
        <p:nvGraphicFramePr>
          <p:cNvPr id="10" name="Content Placeholder 9"/>
          <p:cNvGraphicFramePr>
            <a:graphicFrameLocks noGrp="1"/>
          </p:cNvGraphicFramePr>
          <p:nvPr>
            <p:ph idx="1"/>
          </p:nvPr>
        </p:nvGraphicFramePr>
        <p:xfrm>
          <a:off x="609600" y="1143000"/>
          <a:ext cx="8229600" cy="4572001"/>
        </p:xfrm>
        <a:graphic>
          <a:graphicData uri="http://schemas.openxmlformats.org/drawingml/2006/table">
            <a:tbl>
              <a:tblPr firstRow="1" firstCol="1" bandRow="1">
                <a:tableStyleId>{EB344D84-9AFB-497E-A393-DC336BA19D2E}</a:tableStyleId>
              </a:tblPr>
              <a:tblGrid>
                <a:gridCol w="1619853">
                  <a:extLst>
                    <a:ext uri="{9D8B030D-6E8A-4147-A177-3AD203B41FA5}">
                      <a16:colId xmlns:a16="http://schemas.microsoft.com/office/drawing/2014/main" val="20000"/>
                    </a:ext>
                  </a:extLst>
                </a:gridCol>
                <a:gridCol w="3258326">
                  <a:extLst>
                    <a:ext uri="{9D8B030D-6E8A-4147-A177-3AD203B41FA5}">
                      <a16:colId xmlns:a16="http://schemas.microsoft.com/office/drawing/2014/main" val="20001"/>
                    </a:ext>
                  </a:extLst>
                </a:gridCol>
                <a:gridCol w="3351421">
                  <a:extLst>
                    <a:ext uri="{9D8B030D-6E8A-4147-A177-3AD203B41FA5}">
                      <a16:colId xmlns:a16="http://schemas.microsoft.com/office/drawing/2014/main" val="20002"/>
                    </a:ext>
                  </a:extLst>
                </a:gridCol>
              </a:tblGrid>
              <a:tr h="653143">
                <a:tc>
                  <a:txBody>
                    <a:bodyPr/>
                    <a:lstStyle/>
                    <a:p>
                      <a:pPr algn="l" fontAlgn="b"/>
                      <a:r>
                        <a:rPr lang="en-IN" sz="2000" u="none" strike="noStrike">
                          <a:effectLst/>
                        </a:rPr>
                        <a:t>Attribute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Projects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Operations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3143">
                <a:tc>
                  <a:txBody>
                    <a:bodyPr/>
                    <a:lstStyle/>
                    <a:p>
                      <a:pPr algn="l" fontAlgn="b"/>
                      <a:r>
                        <a:rPr lang="en-IN" sz="2000" u="none" strike="noStrike">
                          <a:effectLst/>
                        </a:rPr>
                        <a:t>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Permanent Project 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Semi-permanent charter</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53143">
                <a:tc>
                  <a:txBody>
                    <a:bodyPr/>
                    <a:lstStyle/>
                    <a:p>
                      <a:pPr algn="l" fontAlgn="b"/>
                      <a:r>
                        <a:rPr lang="en-IN" sz="2000" u="none" strike="noStrike">
                          <a:effectLst/>
                        </a:rPr>
                        <a:t>Change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Catalyst for change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Maintains status quo</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53143">
                <a:tc>
                  <a:txBody>
                    <a:bodyPr/>
                    <a:lstStyle/>
                    <a:p>
                      <a:pPr algn="l" fontAlgn="b"/>
                      <a:r>
                        <a:rPr lang="en-IN" sz="2000" u="none" strike="noStrike">
                          <a:effectLst/>
                        </a:rPr>
                        <a:t>Product</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Unique product or service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Standard product or service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53143">
                <a:tc>
                  <a:txBody>
                    <a:bodyPr/>
                    <a:lstStyle/>
                    <a:p>
                      <a:pPr algn="l" fontAlgn="b"/>
                      <a:r>
                        <a:rPr lang="en-IN" sz="2000" u="none" strike="noStrike">
                          <a:effectLst/>
                        </a:rPr>
                        <a:t>Team</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Heterogeneous teams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Homogeneous teams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53143">
                <a:tc>
                  <a:txBody>
                    <a:bodyPr/>
                    <a:lstStyle/>
                    <a:p>
                      <a:pPr algn="l" fontAlgn="b"/>
                      <a:r>
                        <a:rPr lang="en-IN" sz="2000" u="none" strike="noStrike">
                          <a:effectLst/>
                        </a:rPr>
                        <a:t>Time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Start and end date</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Ongoing</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53143">
                <a:tc>
                  <a:txBody>
                    <a:bodyPr/>
                    <a:lstStyle/>
                    <a:p>
                      <a:pPr algn="l" fontAlgn="b"/>
                      <a:r>
                        <a:rPr lang="en-IN" sz="2000" u="none" strike="noStrike">
                          <a:effectLst/>
                        </a:rPr>
                        <a:t>Requirments</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a:effectLst/>
                        </a:rPr>
                        <a:t>Progressive elaboration</a:t>
                      </a:r>
                      <a:endParaRPr lang="en-IN" sz="2000" b="0" i="0" u="none" strike="noStrike">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2000" u="none" strike="noStrike" dirty="0">
                          <a:effectLst/>
                        </a:rPr>
                        <a:t>Predefined product</a:t>
                      </a:r>
                      <a:endParaRPr lang="en-IN" sz="2000" b="0"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2357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553127-A9EA-4B05-8730-1C60421DB642}" type="slidenum">
              <a:rPr lang="en-US" altLang="en-US" sz="1200" smtClean="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Execution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130</a:t>
            </a:fld>
            <a:endParaRPr lang="en-US" altLang="en-US"/>
          </a:p>
        </p:txBody>
      </p:sp>
    </p:spTree>
    <p:extLst>
      <p:ext uri="{BB962C8B-B14F-4D97-AF65-F5344CB8AC3E}">
        <p14:creationId xmlns:p14="http://schemas.microsoft.com/office/powerpoint/2010/main" val="2666566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Perception Management</a:t>
            </a:r>
          </a:p>
        </p:txBody>
      </p:sp>
      <p:sp>
        <p:nvSpPr>
          <p:cNvPr id="3" name="Content Placeholder 2"/>
          <p:cNvSpPr>
            <a:spLocks noGrp="1"/>
          </p:cNvSpPr>
          <p:nvPr>
            <p:ph idx="1"/>
          </p:nvPr>
        </p:nvSpPr>
        <p:spPr>
          <a:xfrm>
            <a:off x="457200" y="990601"/>
            <a:ext cx="5105400" cy="4191000"/>
          </a:xfrm>
        </p:spPr>
        <p:txBody>
          <a:bodyPr>
            <a:normAutofit fontScale="92500" lnSpcReduction="20000"/>
          </a:bodyPr>
          <a:lstStyle/>
          <a:p>
            <a:r>
              <a:rPr lang="en-US" dirty="0"/>
              <a:t>People give their own meaning to the data, event, behavior to the world around them is perception creation.</a:t>
            </a:r>
          </a:p>
          <a:p>
            <a:r>
              <a:rPr lang="en-US" dirty="0"/>
              <a:t>Perception is about organizing the data and creating an image in mind. </a:t>
            </a:r>
          </a:p>
          <a:p>
            <a:r>
              <a:rPr lang="en-US" dirty="0"/>
              <a:t>Only through validation you can find that perception was correct or incorrect.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131</a:t>
            </a:fld>
            <a:endParaRPr lang="en-US" altLang="en-US"/>
          </a:p>
        </p:txBody>
      </p:sp>
      <p:pic>
        <p:nvPicPr>
          <p:cNvPr id="891906" name="Picture 2" descr="Image result for Perception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752600"/>
            <a:ext cx="415885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743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What do you see?</a:t>
            </a:r>
          </a:p>
        </p:txBody>
      </p:sp>
      <p:pic>
        <p:nvPicPr>
          <p:cNvPr id="870402" name="Picture 2" descr="https://figures.boundless-cdn.com/20021/large/rubin-vas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86000" y="1828800"/>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132</a:t>
            </a:fld>
            <a:endParaRPr lang="en-US" altLang="en-US"/>
          </a:p>
        </p:txBody>
      </p:sp>
    </p:spTree>
    <p:extLst>
      <p:ext uri="{BB962C8B-B14F-4D97-AF65-F5344CB8AC3E}">
        <p14:creationId xmlns:p14="http://schemas.microsoft.com/office/powerpoint/2010/main" val="2473970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Perception Management Steps</a:t>
            </a:r>
          </a:p>
        </p:txBody>
      </p:sp>
      <p:sp>
        <p:nvSpPr>
          <p:cNvPr id="3" name="Content Placeholder 2"/>
          <p:cNvSpPr>
            <a:spLocks noGrp="1"/>
          </p:cNvSpPr>
          <p:nvPr>
            <p:ph idx="1"/>
          </p:nvPr>
        </p:nvSpPr>
        <p:spPr/>
        <p:txBody>
          <a:bodyPr>
            <a:noAutofit/>
          </a:bodyPr>
          <a:lstStyle/>
          <a:p>
            <a:pPr marL="0" indent="0">
              <a:buNone/>
            </a:pPr>
            <a:r>
              <a:rPr lang="en-US" sz="2400" b="1" dirty="0"/>
              <a:t>Think: </a:t>
            </a:r>
            <a:r>
              <a:rPr lang="en-US" sz="2400" dirty="0"/>
              <a:t>How people are perceiving you</a:t>
            </a:r>
          </a:p>
          <a:p>
            <a:pPr marL="0" indent="0">
              <a:buNone/>
            </a:pPr>
            <a:r>
              <a:rPr lang="en-US" sz="2400" b="1" dirty="0"/>
              <a:t>Know: </a:t>
            </a:r>
            <a:r>
              <a:rPr lang="en-US" sz="2400" dirty="0"/>
              <a:t>How you are actually being perceived</a:t>
            </a:r>
          </a:p>
          <a:p>
            <a:pPr marL="0" indent="0">
              <a:buNone/>
            </a:pPr>
            <a:r>
              <a:rPr lang="en-US" sz="2400" b="1" dirty="0"/>
              <a:t>Decide</a:t>
            </a:r>
            <a:r>
              <a:rPr lang="en-US" sz="2400" dirty="0"/>
              <a:t>: How you want to be perceived</a:t>
            </a:r>
          </a:p>
          <a:p>
            <a:pPr marL="0" indent="0">
              <a:buNone/>
            </a:pPr>
            <a:r>
              <a:rPr lang="en-US" sz="2400" b="1" dirty="0"/>
              <a:t>Story: </a:t>
            </a:r>
            <a:r>
              <a:rPr lang="en-US" sz="2400" dirty="0"/>
              <a:t>Create a full end-to-end consistent story, which you want tell to achieve your goal</a:t>
            </a:r>
          </a:p>
          <a:p>
            <a:pPr marL="0" indent="0">
              <a:buNone/>
            </a:pPr>
            <a:r>
              <a:rPr lang="en-US" sz="2400" b="1" dirty="0"/>
              <a:t>Meet: </a:t>
            </a:r>
            <a:r>
              <a:rPr lang="en-US" sz="2400" dirty="0"/>
              <a:t>Meet to the people and tell your story</a:t>
            </a:r>
          </a:p>
          <a:p>
            <a:pPr marL="0" indent="0">
              <a:buNone/>
            </a:pPr>
            <a:r>
              <a:rPr lang="en-US" sz="2400" b="1" dirty="0"/>
              <a:t>Feedback: </a:t>
            </a:r>
            <a:r>
              <a:rPr lang="en-US" sz="2400" dirty="0"/>
              <a:t>Ask them questions which helps you in knowing whether your goal is achieved</a:t>
            </a:r>
          </a:p>
          <a:p>
            <a:pPr marL="0" indent="0">
              <a:buNone/>
            </a:pPr>
            <a:r>
              <a:rPr lang="en-US" sz="2400" b="1" dirty="0"/>
              <a:t>Confirm</a:t>
            </a:r>
            <a:r>
              <a:rPr lang="en-US" sz="2400" dirty="0"/>
              <a:t>: Paraphrase the feedback to confirm whether you understood properly</a:t>
            </a:r>
          </a:p>
          <a:p>
            <a:pPr marL="0" indent="0">
              <a:buNone/>
            </a:pPr>
            <a:r>
              <a:rPr lang="en-US" sz="2400" b="1" dirty="0"/>
              <a:t>Thanks: </a:t>
            </a:r>
            <a:r>
              <a:rPr lang="en-US" sz="2400" dirty="0"/>
              <a:t>Say thanks to people who have given time to listen your story.</a:t>
            </a:r>
          </a:p>
          <a:p>
            <a:pPr marL="0" indent="0" algn="ctr">
              <a:buNone/>
            </a:pPr>
            <a:r>
              <a:rPr lang="en-US" sz="2400" b="1" dirty="0"/>
              <a:t>By: Hari Thapliyal</a:t>
            </a:r>
            <a:endParaRPr lang="en-US" sz="1800" b="1" dirty="0"/>
          </a:p>
          <a:p>
            <a:endParaRPr lang="en-US" sz="1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133</a:t>
            </a:fld>
            <a:endParaRPr lang="en-US" altLang="en-US"/>
          </a:p>
        </p:txBody>
      </p:sp>
    </p:spTree>
    <p:extLst>
      <p:ext uri="{BB962C8B-B14F-4D97-AF65-F5344CB8AC3E}">
        <p14:creationId xmlns:p14="http://schemas.microsoft.com/office/powerpoint/2010/main" val="32806975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Aspect</a:t>
            </a:r>
          </a:p>
        </p:txBody>
      </p:sp>
      <p:sp>
        <p:nvSpPr>
          <p:cNvPr id="3" name="Content Placeholder 2"/>
          <p:cNvSpPr>
            <a:spLocks noGrp="1"/>
          </p:cNvSpPr>
          <p:nvPr>
            <p:ph idx="1"/>
          </p:nvPr>
        </p:nvSpPr>
        <p:spPr/>
        <p:txBody>
          <a:bodyPr/>
          <a:lstStyle/>
          <a:p>
            <a:r>
              <a:rPr lang="en-US" dirty="0"/>
              <a:t>Authorize work</a:t>
            </a:r>
          </a:p>
          <a:p>
            <a:r>
              <a:rPr lang="en-US" dirty="0"/>
              <a:t>Track Progress</a:t>
            </a:r>
          </a:p>
          <a:p>
            <a:r>
              <a:rPr lang="en-US" dirty="0"/>
              <a:t>Intervene if there is deviation happening or needed from the plan</a:t>
            </a:r>
          </a:p>
          <a:p>
            <a:r>
              <a:rPr lang="en-US" dirty="0"/>
              <a:t>Coordinate with stakeholders</a:t>
            </a:r>
          </a:p>
          <a:p>
            <a:r>
              <a:rPr lang="en-US" dirty="0"/>
              <a:t>Ensure resources are available on day to day basis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134</a:t>
            </a:fld>
            <a:endParaRPr lang="en-US" altLang="en-US"/>
          </a:p>
        </p:txBody>
      </p:sp>
    </p:spTree>
    <p:extLst>
      <p:ext uri="{BB962C8B-B14F-4D97-AF65-F5344CB8AC3E}">
        <p14:creationId xmlns:p14="http://schemas.microsoft.com/office/powerpoint/2010/main" val="35043245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r>
              <a:rPr lang="en-US" dirty="0"/>
              <a:t>Work Authorization System</a:t>
            </a:r>
          </a:p>
          <a:p>
            <a:r>
              <a:rPr lang="en-US" dirty="0"/>
              <a:t>Project Management Information System</a:t>
            </a:r>
          </a:p>
          <a:p>
            <a:r>
              <a:rPr lang="en-US" dirty="0"/>
              <a:t>Meetings (Standup, Work Review, Trouble Shooting)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135</a:t>
            </a:fld>
            <a:endParaRPr lang="en-US" altLang="en-US"/>
          </a:p>
        </p:txBody>
      </p:sp>
    </p:spTree>
    <p:extLst>
      <p:ext uri="{BB962C8B-B14F-4D97-AF65-F5344CB8AC3E}">
        <p14:creationId xmlns:p14="http://schemas.microsoft.com/office/powerpoint/2010/main" val="3566007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Aspect</a:t>
            </a:r>
          </a:p>
        </p:txBody>
      </p:sp>
      <p:sp>
        <p:nvSpPr>
          <p:cNvPr id="3" name="Content Placeholder 2"/>
          <p:cNvSpPr>
            <a:spLocks noGrp="1"/>
          </p:cNvSpPr>
          <p:nvPr>
            <p:ph idx="1"/>
          </p:nvPr>
        </p:nvSpPr>
        <p:spPr/>
        <p:txBody>
          <a:bodyPr/>
          <a:lstStyle/>
          <a:p>
            <a:r>
              <a:rPr lang="en-US" dirty="0"/>
              <a:t>Ensure process are being followed</a:t>
            </a:r>
          </a:p>
          <a:p>
            <a:r>
              <a:rPr lang="en-US" dirty="0"/>
              <a:t>Review process being audited</a:t>
            </a:r>
          </a:p>
          <a:p>
            <a:r>
              <a:rPr lang="en-US" dirty="0"/>
              <a:t>Recommend change in the process if needed</a:t>
            </a:r>
          </a:p>
          <a:p>
            <a:r>
              <a:rPr lang="en-US" dirty="0"/>
              <a:t>Observe the best practices from project for institutionalization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136</a:t>
            </a:fld>
            <a:endParaRPr lang="en-US" altLang="en-US"/>
          </a:p>
        </p:txBody>
      </p:sp>
    </p:spTree>
    <p:extLst>
      <p:ext uri="{BB962C8B-B14F-4D97-AF65-F5344CB8AC3E}">
        <p14:creationId xmlns:p14="http://schemas.microsoft.com/office/powerpoint/2010/main" val="4024315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Resource Aspect</a:t>
            </a:r>
          </a:p>
        </p:txBody>
      </p:sp>
      <p:sp>
        <p:nvSpPr>
          <p:cNvPr id="3" name="Content Placeholder 2"/>
          <p:cNvSpPr>
            <a:spLocks noGrp="1"/>
          </p:cNvSpPr>
          <p:nvPr>
            <p:ph idx="1"/>
          </p:nvPr>
        </p:nvSpPr>
        <p:spPr/>
        <p:txBody>
          <a:bodyPr>
            <a:normAutofit fontScale="92500" lnSpcReduction="10000"/>
          </a:bodyPr>
          <a:lstStyle/>
          <a:p>
            <a:r>
              <a:rPr lang="en-US" dirty="0"/>
              <a:t>Hire people or move people from other department into the project</a:t>
            </a:r>
          </a:p>
          <a:p>
            <a:r>
              <a:rPr lang="en-US" dirty="0"/>
              <a:t>Interview people for skills, attitude, value system</a:t>
            </a:r>
          </a:p>
          <a:p>
            <a:r>
              <a:rPr lang="en-US" dirty="0"/>
              <a:t>Set expectation as per the team ground rule</a:t>
            </a:r>
          </a:p>
          <a:p>
            <a:r>
              <a:rPr lang="en-US" dirty="0"/>
              <a:t>Motivate people to delivery high quality work on time and budget</a:t>
            </a:r>
          </a:p>
          <a:p>
            <a:r>
              <a:rPr lang="en-US" dirty="0"/>
              <a:t>Give feedback to the team members</a:t>
            </a:r>
          </a:p>
          <a:p>
            <a:r>
              <a:rPr lang="en-US" dirty="0"/>
              <a:t>Conduct training and team building activities</a:t>
            </a:r>
          </a:p>
          <a:p>
            <a:r>
              <a:rPr lang="en-US" dirty="0"/>
              <a:t>Check effectiveness of training and team building activities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137</a:t>
            </a:fld>
            <a:endParaRPr lang="en-US" altLang="en-US"/>
          </a:p>
        </p:txBody>
      </p:sp>
    </p:spTree>
    <p:extLst>
      <p:ext uri="{BB962C8B-B14F-4D97-AF65-F5344CB8AC3E}">
        <p14:creationId xmlns:p14="http://schemas.microsoft.com/office/powerpoint/2010/main" val="6683260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fontScale="85000" lnSpcReduction="20000"/>
          </a:bodyPr>
          <a:lstStyle/>
          <a:p>
            <a:r>
              <a:rPr lang="en-IN" dirty="0"/>
              <a:t>Interpersonal Skills</a:t>
            </a:r>
          </a:p>
          <a:p>
            <a:r>
              <a:rPr lang="en-IN" dirty="0"/>
              <a:t>Training</a:t>
            </a:r>
          </a:p>
          <a:p>
            <a:r>
              <a:rPr lang="en-IN" dirty="0"/>
              <a:t>Team-building activities</a:t>
            </a:r>
          </a:p>
          <a:p>
            <a:r>
              <a:rPr lang="en-IN" dirty="0"/>
              <a:t>Ground Rules</a:t>
            </a:r>
          </a:p>
          <a:p>
            <a:r>
              <a:rPr lang="en-IN" dirty="0"/>
              <a:t>Co-location</a:t>
            </a:r>
          </a:p>
          <a:p>
            <a:r>
              <a:rPr lang="en-IN" dirty="0"/>
              <a:t>Recognition and Rewards</a:t>
            </a:r>
          </a:p>
          <a:p>
            <a:r>
              <a:rPr lang="en-IN" dirty="0"/>
              <a:t>Personnel Assessment Tools</a:t>
            </a:r>
          </a:p>
          <a:p>
            <a:r>
              <a:rPr lang="en-IN" dirty="0"/>
              <a:t>Pre-assignment</a:t>
            </a:r>
          </a:p>
          <a:p>
            <a:r>
              <a:rPr lang="en-IN" dirty="0"/>
              <a:t>Negotiation</a:t>
            </a:r>
          </a:p>
          <a:p>
            <a:r>
              <a:rPr lang="en-IN" dirty="0"/>
              <a:t>Acquisition</a:t>
            </a:r>
          </a:p>
          <a:p>
            <a:r>
              <a:rPr lang="en-IN" dirty="0"/>
              <a:t>Virtual Teams</a:t>
            </a:r>
          </a:p>
          <a:p>
            <a:r>
              <a:rPr lang="en-IN" dirty="0"/>
              <a:t>Multi-criteria decision analysis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138</a:t>
            </a:fld>
            <a:endParaRPr lang="en-US" altLang="en-US"/>
          </a:p>
        </p:txBody>
      </p:sp>
    </p:spTree>
    <p:extLst>
      <p:ext uri="{BB962C8B-B14F-4D97-AF65-F5344CB8AC3E}">
        <p14:creationId xmlns:p14="http://schemas.microsoft.com/office/powerpoint/2010/main" val="6032341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2"/>
          <p:cNvSpPr>
            <a:spLocks noGrp="1"/>
          </p:cNvSpPr>
          <p:nvPr>
            <p:ph type="title"/>
          </p:nvPr>
        </p:nvSpPr>
        <p:spPr>
          <a:xfrm>
            <a:off x="0" y="-9525"/>
            <a:ext cx="9144000" cy="808038"/>
          </a:xfrm>
        </p:spPr>
        <p:txBody>
          <a:bodyPr/>
          <a:lstStyle/>
          <a:p>
            <a:r>
              <a:rPr altLang="en-US"/>
              <a:t>Stages of Team Development</a:t>
            </a:r>
            <a:endParaRPr lang="en-IN"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007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1E9377-D6D6-4B0C-96ED-341D4CBE11AB}" type="slidenum">
              <a:rPr lang="en-US" altLang="en-US" sz="1000" smtClean="0">
                <a:latin typeface="Trebuchet MS" panose="020B0603020202020204" pitchFamily="34" charset="0"/>
              </a:rPr>
              <a:pPr>
                <a:spcBef>
                  <a:spcPct val="0"/>
                </a:spcBef>
                <a:buFontTx/>
                <a:buNone/>
              </a:pPr>
              <a:t>139</a:t>
            </a:fld>
            <a:endParaRPr lang="en-US" altLang="en-US" sz="1000">
              <a:latin typeface="Trebuchet MS" panose="020B0603020202020204" pitchFamily="34" charset="0"/>
            </a:endParaRPr>
          </a:p>
        </p:txBody>
      </p:sp>
      <p:sp>
        <p:nvSpPr>
          <p:cNvPr id="200709" name="Content Placeholder 4"/>
          <p:cNvSpPr>
            <a:spLocks noGrp="1"/>
          </p:cNvSpPr>
          <p:nvPr>
            <p:ph idx="1"/>
          </p:nvPr>
        </p:nvSpPr>
        <p:spPr>
          <a:xfrm>
            <a:off x="457200" y="990600"/>
            <a:ext cx="8229600" cy="5105400"/>
          </a:xfrm>
        </p:spPr>
        <p:txBody>
          <a:bodyPr/>
          <a:lstStyle/>
          <a:p>
            <a:r>
              <a:rPr lang="en-US" altLang="en-US"/>
              <a:t>Forming</a:t>
            </a:r>
          </a:p>
          <a:p>
            <a:r>
              <a:rPr lang="en-US" altLang="en-US"/>
              <a:t>Storming</a:t>
            </a:r>
          </a:p>
          <a:p>
            <a:r>
              <a:rPr lang="en-US" altLang="en-US"/>
              <a:t>Norming</a:t>
            </a:r>
          </a:p>
          <a:p>
            <a:r>
              <a:rPr lang="en-US" altLang="en-US"/>
              <a:t>Performing</a:t>
            </a:r>
          </a:p>
          <a:p>
            <a:r>
              <a:rPr lang="en-US" altLang="en-US"/>
              <a:t>Adjourning</a:t>
            </a:r>
            <a:endParaRPr lang="en-IN" altLang="en-US"/>
          </a:p>
        </p:txBody>
      </p:sp>
    </p:spTree>
    <p:extLst>
      <p:ext uri="{BB962C8B-B14F-4D97-AF65-F5344CB8AC3E}">
        <p14:creationId xmlns:p14="http://schemas.microsoft.com/office/powerpoint/2010/main" val="3567530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25603" name="AutoShape 2"/>
          <p:cNvSpPr>
            <a:spLocks noChangeArrowheads="1"/>
          </p:cNvSpPr>
          <p:nvPr/>
        </p:nvSpPr>
        <p:spPr bwMode="auto">
          <a:xfrm>
            <a:off x="1524000" y="173355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25604" name="Group 3"/>
          <p:cNvGrpSpPr>
            <a:grpSpLocks/>
          </p:cNvGrpSpPr>
          <p:nvPr/>
        </p:nvGrpSpPr>
        <p:grpSpPr bwMode="auto">
          <a:xfrm>
            <a:off x="4956175" y="2090738"/>
            <a:ext cx="1808163" cy="1241425"/>
            <a:chOff x="3122" y="1041"/>
            <a:chExt cx="1139" cy="782"/>
          </a:xfrm>
        </p:grpSpPr>
        <p:pic>
          <p:nvPicPr>
            <p:cNvPr id="256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5"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25605" name="Group 6"/>
          <p:cNvGrpSpPr>
            <a:grpSpLocks/>
          </p:cNvGrpSpPr>
          <p:nvPr/>
        </p:nvGrpSpPr>
        <p:grpSpPr bwMode="auto">
          <a:xfrm>
            <a:off x="1841500" y="4065588"/>
            <a:ext cx="1095375" cy="1595437"/>
            <a:chOff x="1160" y="2285"/>
            <a:chExt cx="690" cy="1005"/>
          </a:xfrm>
        </p:grpSpPr>
        <p:pic>
          <p:nvPicPr>
            <p:cNvPr id="256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3"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25606" name="Group 9"/>
          <p:cNvGrpSpPr>
            <a:grpSpLocks/>
          </p:cNvGrpSpPr>
          <p:nvPr/>
        </p:nvGrpSpPr>
        <p:grpSpPr bwMode="auto">
          <a:xfrm>
            <a:off x="2444750" y="2058988"/>
            <a:ext cx="1728788" cy="1309687"/>
            <a:chOff x="1540" y="1021"/>
            <a:chExt cx="1089" cy="825"/>
          </a:xfrm>
        </p:grpSpPr>
        <p:pic>
          <p:nvPicPr>
            <p:cNvPr id="2562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21"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25607" name="Group 12"/>
          <p:cNvGrpSpPr>
            <a:grpSpLocks/>
          </p:cNvGrpSpPr>
          <p:nvPr/>
        </p:nvGrpSpPr>
        <p:grpSpPr bwMode="auto">
          <a:xfrm>
            <a:off x="6132513" y="3541713"/>
            <a:ext cx="1382712" cy="2374900"/>
            <a:chOff x="3863" y="1955"/>
            <a:chExt cx="871" cy="1496"/>
          </a:xfrm>
        </p:grpSpPr>
        <p:pic>
          <p:nvPicPr>
            <p:cNvPr id="2561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9"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25608" name="Group 15"/>
          <p:cNvGrpSpPr>
            <a:grpSpLocks/>
          </p:cNvGrpSpPr>
          <p:nvPr/>
        </p:nvGrpSpPr>
        <p:grpSpPr bwMode="auto">
          <a:xfrm>
            <a:off x="3444875" y="5540375"/>
            <a:ext cx="2552700" cy="631825"/>
            <a:chOff x="2170" y="3214"/>
            <a:chExt cx="1608" cy="398"/>
          </a:xfrm>
        </p:grpSpPr>
        <p:pic>
          <p:nvPicPr>
            <p:cNvPr id="2561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7"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25609" name="Group 18"/>
          <p:cNvGrpSpPr>
            <a:grpSpLocks/>
          </p:cNvGrpSpPr>
          <p:nvPr/>
        </p:nvGrpSpPr>
        <p:grpSpPr bwMode="auto">
          <a:xfrm>
            <a:off x="2914650" y="3602038"/>
            <a:ext cx="3313113" cy="1174750"/>
            <a:chOff x="1836" y="1993"/>
            <a:chExt cx="2087" cy="740"/>
          </a:xfrm>
        </p:grpSpPr>
        <p:pic>
          <p:nvPicPr>
            <p:cNvPr id="25614"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5615"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25610" name="Title 23"/>
          <p:cNvSpPr>
            <a:spLocks noGrp="1"/>
          </p:cNvSpPr>
          <p:nvPr>
            <p:ph type="title"/>
          </p:nvPr>
        </p:nvSpPr>
        <p:spPr>
          <a:xfrm>
            <a:off x="0" y="-9525"/>
            <a:ext cx="9144000" cy="808038"/>
          </a:xfrm>
        </p:spPr>
        <p:txBody>
          <a:bodyPr/>
          <a:lstStyle/>
          <a:p>
            <a:r>
              <a:rPr altLang="en-US">
                <a:ea typeface="Microsoft YaHei" panose="020B0503020204020204" pitchFamily="34" charset="-122"/>
              </a:rPr>
              <a:t>Project Constraints</a:t>
            </a:r>
            <a:endParaRPr altLang="en-US"/>
          </a:p>
        </p:txBody>
      </p:sp>
      <p:sp>
        <p:nvSpPr>
          <p:cNvPr id="25611" name="Content Placeholder 2"/>
          <p:cNvSpPr>
            <a:spLocks noGrp="1"/>
          </p:cNvSpPr>
          <p:nvPr>
            <p:ph idx="1"/>
          </p:nvPr>
        </p:nvSpPr>
        <p:spPr>
          <a:xfrm>
            <a:off x="457200" y="990600"/>
            <a:ext cx="8229600" cy="823913"/>
          </a:xfrm>
        </p:spPr>
        <p:txBody>
          <a:bodyPr/>
          <a:lstStyle/>
          <a:p>
            <a:pPr marL="0" indent="0">
              <a:buFont typeface="Arial" panose="020B0604020202020204" pitchFamily="34" charset="0"/>
              <a:buNone/>
            </a:pPr>
            <a:r>
              <a:rPr lang="en-US" altLang="en-US" sz="2400">
                <a:latin typeface="Trebuchet MS" panose="020B0603020202020204" pitchFamily="34" charset="0"/>
              </a:rPr>
              <a:t>Evaluate the competing demands and their impact on </a:t>
            </a:r>
            <a:br>
              <a:rPr lang="en-US" altLang="en-US" sz="2400">
                <a:latin typeface="Trebuchet MS" panose="020B0603020202020204" pitchFamily="34" charset="0"/>
              </a:rPr>
            </a:br>
            <a:r>
              <a:rPr lang="en-US" altLang="en-US" sz="2400">
                <a:latin typeface="Trebuchet MS" panose="020B0603020202020204" pitchFamily="34" charset="0"/>
              </a:rPr>
              <a:t>project outcomes.</a:t>
            </a:r>
          </a:p>
          <a:p>
            <a:pPr marL="0" indent="0">
              <a:buFont typeface="Arial" panose="020B0604020202020204" pitchFamily="34" charset="0"/>
              <a:buNone/>
            </a:pPr>
            <a:endParaRPr lang="en-IN" altLang="en-US" sz="240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5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7FF1DE-46F9-445E-BB3E-8B4AA6B73F5B}" type="slidenum">
              <a:rPr lang="en-US" altLang="en-US" sz="1200" smtClean="0">
                <a:solidFill>
                  <a:srgbClr val="898989"/>
                </a:solidFill>
              </a:rPr>
              <a:pPr>
                <a:spcBef>
                  <a:spcPct val="0"/>
                </a:spcBef>
                <a:buFontTx/>
                <a:buNone/>
              </a:pPr>
              <a:t>14</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a:bodyPr>
          <a:lstStyle/>
          <a:p>
            <a:pPr>
              <a:defRPr/>
            </a:pPr>
            <a:r>
              <a:rPr altLang="en-US" sz="4400" dirty="0"/>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11318631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normAutofit/>
          </a:bodyPr>
          <a:lstStyle/>
          <a:p>
            <a:r>
              <a:rPr altLang="en-US" sz="4400" dirty="0"/>
              <a:t>Conflict Management</a:t>
            </a:r>
          </a:p>
        </p:txBody>
      </p:sp>
      <p:sp>
        <p:nvSpPr>
          <p:cNvPr id="6" name="Content Placeholder 5"/>
          <p:cNvSpPr>
            <a:spLocks noGrp="1"/>
          </p:cNvSpPr>
          <p:nvPr>
            <p:ph idx="1"/>
          </p:nvPr>
        </p:nvSpPr>
        <p:spPr>
          <a:xfrm>
            <a:off x="457200" y="990600"/>
            <a:ext cx="8229600" cy="5105400"/>
          </a:xfrm>
        </p:spPr>
        <p:txBody>
          <a:bodyPr>
            <a:noAutofit/>
          </a:bodyPr>
          <a:lstStyle/>
          <a:p>
            <a:pPr marL="914400" lvl="1" indent="-457200" algn="ctr">
              <a:spcBef>
                <a:spcPct val="50000"/>
              </a:spcBef>
              <a:buClr>
                <a:schemeClr val="tx1"/>
              </a:buClr>
              <a:buFont typeface="Arial" charset="0"/>
              <a:buNone/>
              <a:defRPr/>
            </a:pPr>
            <a:r>
              <a:rPr lang="en-US" sz="2400" b="1" dirty="0">
                <a:latin typeface="Kabel Bk BT" pitchFamily="34" charset="0"/>
              </a:rPr>
              <a:t>Sources of conflict</a:t>
            </a:r>
          </a:p>
          <a:p>
            <a:pPr lvl="1">
              <a:spcBef>
                <a:spcPct val="50000"/>
              </a:spcBef>
              <a:buClr>
                <a:schemeClr val="tx1"/>
              </a:buClr>
              <a:buFont typeface="Wingdings" panose="05000000000000000000" pitchFamily="2" charset="2"/>
              <a:buChar char="Ø"/>
              <a:defRPr/>
            </a:pPr>
            <a:r>
              <a:rPr lang="en-US" sz="2400" dirty="0">
                <a:latin typeface="Kabel Bk BT" pitchFamily="34" charset="0"/>
              </a:rPr>
              <a:t>Schedules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Project Priorities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Technical Issues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Personality Conflict</a:t>
            </a:r>
          </a:p>
          <a:p>
            <a:pPr lvl="1">
              <a:spcBef>
                <a:spcPct val="50000"/>
              </a:spcBef>
              <a:buClr>
                <a:schemeClr val="tx1"/>
              </a:buClr>
              <a:buFont typeface="Wingdings" panose="05000000000000000000" pitchFamily="2" charset="2"/>
              <a:buChar char="Ø"/>
              <a:defRPr/>
            </a:pPr>
            <a:r>
              <a:rPr lang="en-US" sz="2400" dirty="0">
                <a:latin typeface="Kabel Bk BT" pitchFamily="34" charset="0"/>
              </a:rPr>
              <a:t>Cost</a:t>
            </a:r>
          </a:p>
          <a:p>
            <a:pPr lvl="1">
              <a:spcBef>
                <a:spcPct val="50000"/>
              </a:spcBef>
              <a:buClr>
                <a:schemeClr val="tx1"/>
              </a:buClr>
              <a:buFont typeface="Wingdings" panose="05000000000000000000" pitchFamily="2" charset="2"/>
              <a:buChar char="Ø"/>
              <a:defRPr/>
            </a:pPr>
            <a:r>
              <a:rPr lang="en-US" sz="2400" dirty="0">
                <a:latin typeface="Kabel Bk BT" pitchFamily="34" charset="0"/>
              </a:rPr>
              <a:t>Scarce resources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Personal work styles</a:t>
            </a:r>
          </a:p>
          <a:p>
            <a:pPr lvl="1">
              <a:spcBef>
                <a:spcPct val="50000"/>
              </a:spcBef>
              <a:buClr>
                <a:schemeClr val="tx1"/>
              </a:buClr>
              <a:buFont typeface="Wingdings" panose="05000000000000000000" pitchFamily="2" charset="2"/>
              <a:buChar char="Ø"/>
              <a:defRPr/>
            </a:pPr>
            <a:r>
              <a:rPr lang="en-US" sz="2400" dirty="0">
                <a:latin typeface="Kabel Bk BT" pitchFamily="34" charset="0"/>
              </a:rPr>
              <a:t>Administrative Procedures</a:t>
            </a:r>
            <a:endParaRPr 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3690151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pPr>
              <a:defRPr/>
            </a:pPr>
            <a:r>
              <a:rPr altLang="en-US" sz="4400" dirty="0"/>
              <a:t>Conflict Management</a:t>
            </a:r>
          </a:p>
        </p:txBody>
      </p:sp>
      <p:sp>
        <p:nvSpPr>
          <p:cNvPr id="6" name="Content Placeholder 5"/>
          <p:cNvSpPr>
            <a:spLocks noGrp="1"/>
          </p:cNvSpPr>
          <p:nvPr>
            <p:ph idx="1"/>
          </p:nvPr>
        </p:nvSpPr>
        <p:spPr>
          <a:xfrm>
            <a:off x="457200" y="990600"/>
            <a:ext cx="8382000" cy="5135563"/>
          </a:xfrm>
        </p:spPr>
        <p:txBody>
          <a:bodyPr>
            <a:normAutofit fontScale="700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628650" indent="-571500">
              <a:spcBef>
                <a:spcPct val="50000"/>
              </a:spcBef>
              <a:buFont typeface="Wingdings" panose="05000000000000000000" pitchFamily="2" charset="2"/>
              <a:buChar char="Ø"/>
              <a:defRPr/>
            </a:pPr>
            <a:r>
              <a:rPr lang="en-US" sz="3600" dirty="0">
                <a:latin typeface="Kabel Bk BT" pitchFamily="34" charset="0"/>
              </a:rPr>
              <a:t>Conflict is natural and forces a search for alternatives</a:t>
            </a:r>
          </a:p>
          <a:p>
            <a:pPr marL="628650" indent="-571500">
              <a:spcBef>
                <a:spcPct val="50000"/>
              </a:spcBef>
              <a:buFont typeface="Wingdings" panose="05000000000000000000" pitchFamily="2" charset="2"/>
              <a:buChar char="Ø"/>
              <a:defRPr/>
            </a:pPr>
            <a:r>
              <a:rPr lang="en-US" sz="3600" dirty="0">
                <a:latin typeface="Kabel Bk BT" pitchFamily="34" charset="0"/>
              </a:rPr>
              <a:t>Conflict is team issue</a:t>
            </a:r>
          </a:p>
          <a:p>
            <a:pPr marL="628650" indent="-571500">
              <a:spcBef>
                <a:spcPct val="50000"/>
              </a:spcBef>
              <a:buFont typeface="Wingdings" panose="05000000000000000000" pitchFamily="2" charset="2"/>
              <a:buChar char="Ø"/>
              <a:defRPr/>
            </a:pPr>
            <a:r>
              <a:rPr lang="en-US" sz="3600" dirty="0">
                <a:latin typeface="Kabel Bk BT" pitchFamily="34" charset="0"/>
              </a:rPr>
              <a:t>Openness resolves conflict</a:t>
            </a:r>
          </a:p>
          <a:p>
            <a:pPr marL="628650" indent="-571500">
              <a:spcBef>
                <a:spcPct val="50000"/>
              </a:spcBef>
              <a:buFont typeface="Wingdings" panose="05000000000000000000" pitchFamily="2" charset="2"/>
              <a:buChar char="Ø"/>
              <a:defRPr/>
            </a:pPr>
            <a:r>
              <a:rPr lang="en-US" sz="3600" dirty="0">
                <a:latin typeface="Kabel Bk BT" pitchFamily="34" charset="0"/>
              </a:rPr>
              <a:t>Conflict resolution should focus on issues, not personalities</a:t>
            </a:r>
          </a:p>
          <a:p>
            <a:pPr marL="628650" indent="-571500">
              <a:spcBef>
                <a:spcPct val="50000"/>
              </a:spcBef>
              <a:buFont typeface="Wingdings" panose="05000000000000000000" pitchFamily="2" charset="2"/>
              <a:buChar char="Ø"/>
              <a:defRPr/>
            </a:pPr>
            <a:r>
              <a:rPr lang="en-US" sz="3600" dirty="0">
                <a:latin typeface="Kabel Bk BT" pitchFamily="34" charset="0"/>
              </a:rPr>
              <a:t>Conflict resolution should focus on the present not on the past</a:t>
            </a:r>
          </a:p>
          <a:p>
            <a:pPr marL="628650" indent="-571500">
              <a:spcBef>
                <a:spcPct val="50000"/>
              </a:spcBef>
              <a:buFont typeface="Wingdings" panose="05000000000000000000" pitchFamily="2" charset="2"/>
              <a:buChar char="Ø"/>
              <a:defRPr/>
            </a:pPr>
            <a:r>
              <a:rPr lang="en-US" sz="3600" dirty="0">
                <a:latin typeface="Kabel Bk BT" pitchFamily="34" charset="0"/>
              </a:rPr>
              <a:t>Attitude of learning from the incident helps parties in conflict life cycle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35093651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Autofit/>
          </a:bodyPr>
          <a:lstStyle/>
          <a:p>
            <a:pPr>
              <a:defRPr/>
            </a:pPr>
            <a:r>
              <a:rPr sz="4400" dirty="0"/>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a:spcBef>
                <a:spcPct val="50000"/>
              </a:spcBef>
              <a:buFont typeface="Wingdings" panose="05000000000000000000" pitchFamily="2" charset="2"/>
              <a:buChar char="Ø"/>
              <a:defRPr/>
            </a:pPr>
            <a:r>
              <a:rPr lang="en-US" sz="1800" dirty="0">
                <a:latin typeface="Kabel Bk BT" pitchFamily="34" charset="0"/>
              </a:rPr>
              <a:t>Withdrawal – avoiding, giving up, stop gap, passive reaction, buying time, appropriate for “cooling off” time, no solution. Lose-lose outcome</a:t>
            </a:r>
          </a:p>
          <a:p>
            <a:pPr>
              <a:spcBef>
                <a:spcPct val="50000"/>
              </a:spcBef>
              <a:buFont typeface="Wingdings" panose="05000000000000000000" pitchFamily="2" charset="2"/>
              <a:buChar char="Ø"/>
              <a:defRPr/>
            </a:pPr>
            <a:r>
              <a:rPr lang="en-US" sz="1800" dirty="0">
                <a:latin typeface="Kabel Bk BT" pitchFamily="34" charset="0"/>
              </a:rPr>
              <a:t>Smoothing – grudging agreement, avoids conflict, appeasing, friendly atmosphere. No lasting solution, lose outcome</a:t>
            </a:r>
          </a:p>
          <a:p>
            <a:pPr>
              <a:spcBef>
                <a:spcPct val="50000"/>
              </a:spcBef>
              <a:buFont typeface="Wingdings" panose="05000000000000000000" pitchFamily="2" charset="2"/>
              <a:buChar char="Ø"/>
              <a:defRPr/>
            </a:pPr>
            <a:r>
              <a:rPr lang="en-US" sz="1800" dirty="0">
                <a:latin typeface="Kabel Bk BT" pitchFamily="34" charset="0"/>
              </a:rPr>
              <a:t>Compromising – bargaining, acceptable agreement, some satisfaction to each party, not ideal solution, trade off, a form of definitive solution. Lose outcome.</a:t>
            </a:r>
          </a:p>
          <a:p>
            <a:pPr>
              <a:spcBef>
                <a:spcPct val="50000"/>
              </a:spcBef>
              <a:buFont typeface="Wingdings" panose="05000000000000000000" pitchFamily="2" charset="2"/>
              <a:buChar char="Ø"/>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a:spcBef>
                <a:spcPct val="50000"/>
              </a:spcBef>
              <a:buFont typeface="Wingdings" panose="05000000000000000000" pitchFamily="2" charset="2"/>
              <a:buChar char="Ø"/>
              <a:defRPr/>
            </a:pPr>
            <a:r>
              <a:rPr lang="en-US" sz="1800" dirty="0">
                <a:latin typeface="Kabel Bk BT" pitchFamily="34" charset="0"/>
              </a:rPr>
              <a:t>Collaborating – leading to consensus and commitment by incorporating multiple viewpoints and insights from differing perspectives.</a:t>
            </a:r>
          </a:p>
          <a:p>
            <a:pPr>
              <a:spcBef>
                <a:spcPct val="50000"/>
              </a:spcBef>
              <a:buFont typeface="Wingdings" panose="05000000000000000000" pitchFamily="2" charset="2"/>
              <a:buChar char="Ø"/>
              <a:defRPr/>
            </a:pPr>
            <a:r>
              <a:rPr lang="en-US" sz="1800" dirty="0">
                <a:latin typeface="Kabel Bk BT" pitchFamily="34" charset="0"/>
              </a:rPr>
              <a:t>Forcing – Uses power, used as a last resort, ill feeling may result, Win-lose outcome. Win-Lose outcome</a:t>
            </a:r>
            <a:endParaRPr lang="en-US" sz="2400"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1773143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C000">
                  <a:alpha val="71000"/>
                </a:srgbClr>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SMOOTHING</a:t>
              </a:r>
            </a:p>
            <a:p>
              <a:pPr>
                <a:spcBef>
                  <a:spcPct val="0"/>
                </a:spcBef>
                <a:buFontTx/>
                <a:buNone/>
              </a:pPr>
              <a:r>
                <a:rPr lang="en-US" altLang="en-US" sz="2000" b="1" dirty="0">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400" dirty="0"/>
              <a:t>Conflict Resolution</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2147455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a:bodyPr>
          <a:lstStyle/>
          <a:p>
            <a:pPr>
              <a:defRPr/>
            </a:pPr>
            <a:r>
              <a:rPr altLang="en-US" sz="4400" dirty="0"/>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23288994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&amp; Stakeholders Aspects</a:t>
            </a:r>
          </a:p>
        </p:txBody>
      </p:sp>
      <p:sp>
        <p:nvSpPr>
          <p:cNvPr id="3" name="Content Placeholder 2"/>
          <p:cNvSpPr>
            <a:spLocks noGrp="1"/>
          </p:cNvSpPr>
          <p:nvPr>
            <p:ph idx="1"/>
          </p:nvPr>
        </p:nvSpPr>
        <p:spPr/>
        <p:txBody>
          <a:bodyPr/>
          <a:lstStyle/>
          <a:p>
            <a:r>
              <a:rPr lang="en-US" dirty="0"/>
              <a:t>Send routinely planned reports</a:t>
            </a:r>
          </a:p>
          <a:p>
            <a:r>
              <a:rPr lang="en-US" dirty="0"/>
              <a:t>Address the need of ad-hoc reports</a:t>
            </a:r>
          </a:p>
          <a:p>
            <a:r>
              <a:rPr lang="en-US" dirty="0"/>
              <a:t>Engage stakeholders on daily basis and optimize the power and interest balance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146</a:t>
            </a:fld>
            <a:endParaRPr lang="en-US" altLang="en-US"/>
          </a:p>
        </p:txBody>
      </p:sp>
    </p:spTree>
    <p:extLst>
      <p:ext uri="{BB962C8B-B14F-4D97-AF65-F5344CB8AC3E}">
        <p14:creationId xmlns:p14="http://schemas.microsoft.com/office/powerpoint/2010/main" val="14086107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lstStyle/>
          <a:p>
            <a:pPr>
              <a:buFont typeface="Calibri" panose="020F0502020204030204" pitchFamily="34" charset="0"/>
              <a:buAutoNum type="arabicPeriod"/>
            </a:pPr>
            <a:r>
              <a:rPr lang="en-US" altLang="en-US" dirty="0"/>
              <a:t>Communication Techniques</a:t>
            </a:r>
          </a:p>
          <a:p>
            <a:pPr>
              <a:buFont typeface="Calibri" panose="020F0502020204030204" pitchFamily="34" charset="0"/>
              <a:buAutoNum type="arabicPeriod"/>
            </a:pPr>
            <a:r>
              <a:rPr lang="en-US" altLang="en-US" dirty="0"/>
              <a:t>Communication Models</a:t>
            </a:r>
          </a:p>
          <a:p>
            <a:pPr>
              <a:buFont typeface="Calibri" panose="020F0502020204030204" pitchFamily="34" charset="0"/>
              <a:buAutoNum type="arabicPeriod"/>
            </a:pPr>
            <a:r>
              <a:rPr lang="en-US" altLang="en-US" dirty="0"/>
              <a:t>Communication Methods</a:t>
            </a:r>
          </a:p>
          <a:p>
            <a:pPr>
              <a:buFont typeface="Calibri" panose="020F0502020204030204" pitchFamily="34" charset="0"/>
              <a:buAutoNum type="arabicPeriod"/>
            </a:pPr>
            <a:r>
              <a:rPr lang="en-US" altLang="en-US" dirty="0"/>
              <a:t>Information Management Systems</a:t>
            </a:r>
          </a:p>
          <a:p>
            <a:pPr>
              <a:buFont typeface="Calibri" panose="020F0502020204030204" pitchFamily="34" charset="0"/>
              <a:buAutoNum type="arabicPeriod"/>
            </a:pPr>
            <a:r>
              <a:rPr lang="en-US" altLang="en-US" dirty="0"/>
              <a:t>Performance Reporting</a:t>
            </a:r>
          </a:p>
          <a:p>
            <a:pPr>
              <a:buFont typeface="Calibri" panose="020F0502020204030204" pitchFamily="34" charset="0"/>
              <a:buAutoNum type="arabicPeriod"/>
            </a:pPr>
            <a:r>
              <a:rPr lang="en-US" altLang="en-US" dirty="0"/>
              <a:t>Interpersonal Skills</a:t>
            </a:r>
          </a:p>
          <a:p>
            <a:pPr>
              <a:buFont typeface="Calibri" panose="020F0502020204030204" pitchFamily="34" charset="0"/>
              <a:buAutoNum type="arabicPeriod"/>
            </a:pPr>
            <a:r>
              <a:rPr lang="en-US" altLang="en-US" dirty="0"/>
              <a:t>Management Skills</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147</a:t>
            </a:fld>
            <a:endParaRPr lang="en-US" altLang="en-US"/>
          </a:p>
        </p:txBody>
      </p:sp>
    </p:spTree>
    <p:extLst>
      <p:ext uri="{BB962C8B-B14F-4D97-AF65-F5344CB8AC3E}">
        <p14:creationId xmlns:p14="http://schemas.microsoft.com/office/powerpoint/2010/main" val="36450202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Procurement Aspect</a:t>
            </a:r>
          </a:p>
        </p:txBody>
      </p:sp>
      <p:sp>
        <p:nvSpPr>
          <p:cNvPr id="3" name="Content Placeholder 2"/>
          <p:cNvSpPr>
            <a:spLocks noGrp="1"/>
          </p:cNvSpPr>
          <p:nvPr>
            <p:ph idx="1"/>
          </p:nvPr>
        </p:nvSpPr>
        <p:spPr/>
        <p:txBody>
          <a:bodyPr/>
          <a:lstStyle/>
          <a:p>
            <a:r>
              <a:rPr lang="en-US" dirty="0"/>
              <a:t>Ask for proposals</a:t>
            </a:r>
          </a:p>
          <a:p>
            <a:r>
              <a:rPr lang="en-US" dirty="0"/>
              <a:t>Evaluate proposal</a:t>
            </a:r>
          </a:p>
          <a:p>
            <a:r>
              <a:rPr lang="en-US" dirty="0"/>
              <a:t>Negotiate with potential vendors</a:t>
            </a:r>
          </a:p>
          <a:p>
            <a:r>
              <a:rPr lang="en-US" dirty="0"/>
              <a:t>Sign agreement and award contracts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148</a:t>
            </a:fld>
            <a:endParaRPr lang="en-US" altLang="en-US"/>
          </a:p>
        </p:txBody>
      </p:sp>
    </p:spTree>
    <p:extLst>
      <p:ext uri="{BB962C8B-B14F-4D97-AF65-F5344CB8AC3E}">
        <p14:creationId xmlns:p14="http://schemas.microsoft.com/office/powerpoint/2010/main" val="346173312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fr-FR" dirty="0" err="1"/>
              <a:t>Procurement</a:t>
            </a:r>
            <a:r>
              <a:rPr lang="fr-FR" dirty="0"/>
              <a:t> Audits</a:t>
            </a:r>
          </a:p>
          <a:p>
            <a:r>
              <a:rPr lang="fr-FR" dirty="0" err="1"/>
              <a:t>Procurement</a:t>
            </a:r>
            <a:r>
              <a:rPr lang="fr-FR" dirty="0"/>
              <a:t> </a:t>
            </a:r>
            <a:r>
              <a:rPr lang="fr-FR" dirty="0" err="1"/>
              <a:t>Negotiations</a:t>
            </a:r>
            <a:endParaRPr lang="fr-FR" dirty="0"/>
          </a:p>
          <a:p>
            <a:r>
              <a:rPr lang="fr-FR" dirty="0"/>
              <a:t>Record Management System</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149</a:t>
            </a:fld>
            <a:endParaRPr lang="en-US" altLang="en-US"/>
          </a:p>
        </p:txBody>
      </p:sp>
    </p:spTree>
    <p:extLst>
      <p:ext uri="{BB962C8B-B14F-4D97-AF65-F5344CB8AC3E}">
        <p14:creationId xmlns:p14="http://schemas.microsoft.com/office/powerpoint/2010/main" val="390819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3"/>
          <p:cNvSpPr>
            <a:spLocks noGrp="1"/>
          </p:cNvSpPr>
          <p:nvPr>
            <p:ph type="title"/>
          </p:nvPr>
        </p:nvSpPr>
        <p:spPr>
          <a:xfrm>
            <a:off x="0" y="-9525"/>
            <a:ext cx="9144000" cy="808038"/>
          </a:xfrm>
        </p:spPr>
        <p:txBody>
          <a:bodyPr/>
          <a:lstStyle/>
          <a:p>
            <a:r>
              <a:rPr altLang="en-US" dirty="0"/>
              <a:t>What is Project Management?</a:t>
            </a:r>
            <a:endParaRPr lang="en-IN" altLang="en-US" dirty="0"/>
          </a:p>
        </p:txBody>
      </p:sp>
      <p:sp>
        <p:nvSpPr>
          <p:cNvPr id="3"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a:t>
            </a:r>
            <a:r>
              <a:rPr lang="en-US" altLang="en-US" sz="2800" i="1" dirty="0"/>
              <a:t>Application of knowledge, skills, tools and techniques to project activities to meet the Project requirements’</a:t>
            </a:r>
            <a:r>
              <a:rPr lang="en-US" altLang="en-US" sz="2800" dirty="0"/>
              <a:t> </a:t>
            </a:r>
          </a:p>
          <a:p>
            <a:pPr>
              <a:defRPr/>
            </a:pPr>
            <a:endParaRPr lang="en-IN" sz="28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765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B833D32-ED2C-43AE-8887-70E94B32132F}" type="slidenum">
              <a:rPr lang="en-US" altLang="en-US" sz="1000" smtClean="0">
                <a:latin typeface="Trebuchet MS" panose="020B0603020202020204" pitchFamily="34" charset="0"/>
              </a:rPr>
              <a:pPr>
                <a:spcBef>
                  <a:spcPct val="0"/>
                </a:spcBef>
                <a:buFontTx/>
                <a:buNone/>
              </a:pPr>
              <a:t>15</a:t>
            </a:fld>
            <a:endParaRPr lang="en-US" altLang="en-US" sz="1000">
              <a:latin typeface="Trebuchet MS" panose="020B0603020202020204" pitchFamily="34" charset="0"/>
            </a:endParaRPr>
          </a:p>
        </p:txBody>
      </p:sp>
      <p:grpSp>
        <p:nvGrpSpPr>
          <p:cNvPr id="27654" name="Group 4"/>
          <p:cNvGrpSpPr>
            <a:grpSpLocks/>
          </p:cNvGrpSpPr>
          <p:nvPr/>
        </p:nvGrpSpPr>
        <p:grpSpPr bwMode="auto">
          <a:xfrm>
            <a:off x="1676400" y="2971800"/>
            <a:ext cx="6553200" cy="3200400"/>
            <a:chOff x="1152" y="1632"/>
            <a:chExt cx="3648" cy="2208"/>
          </a:xfrm>
        </p:grpSpPr>
        <p:sp>
          <p:nvSpPr>
            <p:cNvPr id="37893" name="AutoShape 5"/>
            <p:cNvSpPr>
              <a:spLocks noChangeArrowheads="1"/>
            </p:cNvSpPr>
            <p:nvPr/>
          </p:nvSpPr>
          <p:spPr bwMode="auto">
            <a:xfrm>
              <a:off x="2109" y="1632"/>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PEOPLE</a:t>
              </a:r>
            </a:p>
          </p:txBody>
        </p:sp>
        <p:sp>
          <p:nvSpPr>
            <p:cNvPr id="37894" name="AutoShape 6"/>
            <p:cNvSpPr>
              <a:spLocks noChangeArrowheads="1"/>
            </p:cNvSpPr>
            <p:nvPr/>
          </p:nvSpPr>
          <p:spPr bwMode="auto">
            <a:xfrm rot="10800000" flipH="1">
              <a:off x="2109" y="2763"/>
              <a:ext cx="1734" cy="1023"/>
            </a:xfrm>
            <a:prstGeom prst="triangle">
              <a:avLst>
                <a:gd name="adj" fmla="val 50000"/>
              </a:avLst>
            </a:prstGeom>
            <a:solidFill>
              <a:srgbClr val="DEDC96"/>
            </a:solidFill>
            <a:ln w="9525">
              <a:solidFill>
                <a:schemeClr val="tx1"/>
              </a:solidFill>
              <a:miter lim="800000"/>
              <a:headEnd/>
              <a:tailEnd/>
            </a:ln>
            <a:effectLst/>
          </p:spPr>
          <p:txBody>
            <a:bodyPr rot="10800000"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400">
                <a:solidFill>
                  <a:schemeClr val="tx2"/>
                </a:solidFill>
                <a:effectLst>
                  <a:outerShdw blurRad="38100" dist="38100" dir="2700000" algn="tl">
                    <a:srgbClr val="FFFFFF"/>
                  </a:outerShdw>
                </a:effectLst>
                <a:latin typeface="Arial" charset="0"/>
              </a:endParaRPr>
            </a:p>
          </p:txBody>
        </p:sp>
        <p:sp>
          <p:nvSpPr>
            <p:cNvPr id="37895" name="AutoShape 7"/>
            <p:cNvSpPr>
              <a:spLocks noChangeArrowheads="1"/>
            </p:cNvSpPr>
            <p:nvPr/>
          </p:nvSpPr>
          <p:spPr bwMode="auto">
            <a:xfrm>
              <a:off x="3066" y="2817"/>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000">
                <a:solidFill>
                  <a:schemeClr val="tx2"/>
                </a:solidFill>
                <a:effectLst>
                  <a:outerShdw blurRad="38100" dist="38100" dir="2700000" algn="tl">
                    <a:srgbClr val="FFFFFF"/>
                  </a:outerShdw>
                </a:effectLst>
                <a:latin typeface="Arial" charset="0"/>
              </a:endParaRPr>
            </a:p>
          </p:txBody>
        </p:sp>
        <p:sp>
          <p:nvSpPr>
            <p:cNvPr id="37896" name="AutoShape 8"/>
            <p:cNvSpPr>
              <a:spLocks noChangeArrowheads="1"/>
            </p:cNvSpPr>
            <p:nvPr/>
          </p:nvSpPr>
          <p:spPr bwMode="auto">
            <a:xfrm>
              <a:off x="1152" y="2817"/>
              <a:ext cx="1734" cy="1023"/>
            </a:xfrm>
            <a:prstGeom prst="triangle">
              <a:avLst>
                <a:gd name="adj" fmla="val 50000"/>
              </a:avLst>
            </a:prstGeom>
            <a:solidFill>
              <a:srgbClr val="DEDC96"/>
            </a:solidFill>
            <a:ln w="9525">
              <a:solidFill>
                <a:schemeClr val="tx1"/>
              </a:solidFill>
              <a:miter lim="800000"/>
              <a:headEnd/>
              <a:tailEnd/>
            </a:ln>
            <a:effectLst/>
          </p:spPr>
          <p:txBody>
            <a:bodyPr wrap="none" anchor="ctr"/>
            <a:lstStyle/>
            <a:p>
              <a:pPr algn="ctr" eaLnBrk="1" hangingPunct="1">
                <a:lnSpc>
                  <a:spcPct val="90000"/>
                </a:lnSpc>
                <a:spcBef>
                  <a:spcPct val="20000"/>
                </a:spcBef>
                <a:buClr>
                  <a:schemeClr val="accent2"/>
                </a:buClr>
                <a:buSzPct val="80000"/>
                <a:buFont typeface="Wingdings" pitchFamily="2" charset="2"/>
                <a:buNone/>
                <a:defRPr/>
              </a:pPr>
              <a:endParaRPr lang="en-US" sz="2000">
                <a:solidFill>
                  <a:schemeClr val="tx2"/>
                </a:solidFill>
                <a:effectLst>
                  <a:outerShdw blurRad="38100" dist="38100" dir="2700000" algn="tl">
                    <a:srgbClr val="FFFFFF"/>
                  </a:outerShdw>
                </a:effectLst>
                <a:latin typeface="Arial" charset="0"/>
              </a:endParaRPr>
            </a:p>
          </p:txBody>
        </p:sp>
        <p:sp>
          <p:nvSpPr>
            <p:cNvPr id="37897" name="Text Box 9"/>
            <p:cNvSpPr txBox="1">
              <a:spLocks noChangeArrowheads="1"/>
            </p:cNvSpPr>
            <p:nvPr/>
          </p:nvSpPr>
          <p:spPr bwMode="auto">
            <a:xfrm>
              <a:off x="1392" y="3513"/>
              <a:ext cx="984" cy="253"/>
            </a:xfrm>
            <a:prstGeom prst="rect">
              <a:avLst/>
            </a:prstGeom>
            <a:solidFill>
              <a:srgbClr val="DEDC96"/>
            </a:solidFill>
            <a:ln w="9525">
              <a:noFill/>
              <a:miter lim="800000"/>
              <a:headEnd/>
              <a:tailEnd/>
            </a:ln>
            <a:effectLst/>
          </p:spPr>
          <p:txBody>
            <a:bodyPr wrap="none">
              <a:spAutoFit/>
            </a:bodyPr>
            <a:lstStyle/>
            <a:p>
              <a:pP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PROCESSES</a:t>
              </a:r>
            </a:p>
          </p:txBody>
        </p:sp>
        <p:sp>
          <p:nvSpPr>
            <p:cNvPr id="37898" name="Text Box 10"/>
            <p:cNvSpPr txBox="1">
              <a:spLocks noChangeArrowheads="1"/>
            </p:cNvSpPr>
            <p:nvPr/>
          </p:nvSpPr>
          <p:spPr bwMode="auto">
            <a:xfrm>
              <a:off x="3600" y="3504"/>
              <a:ext cx="589" cy="253"/>
            </a:xfrm>
            <a:prstGeom prst="rect">
              <a:avLst/>
            </a:prstGeom>
            <a:solidFill>
              <a:srgbClr val="DEDC96"/>
            </a:solidFill>
            <a:ln w="9525">
              <a:noFill/>
              <a:miter lim="800000"/>
              <a:headEnd/>
              <a:tailEnd/>
            </a:ln>
            <a:effectLst/>
          </p:spPr>
          <p:txBody>
            <a:bodyPr wrap="none">
              <a:spAutoFit/>
            </a:bodyPr>
            <a:lstStyle/>
            <a:p>
              <a:pPr eaLnBrk="1" hangingPunct="1">
                <a:lnSpc>
                  <a:spcPct val="90000"/>
                </a:lnSpc>
                <a:spcBef>
                  <a:spcPct val="20000"/>
                </a:spcBef>
                <a:buClr>
                  <a:schemeClr val="accent2"/>
                </a:buClr>
                <a:buSzPct val="80000"/>
                <a:buFont typeface="Wingdings" pitchFamily="2" charset="2"/>
                <a:buNone/>
                <a:defRPr/>
              </a:pPr>
              <a:r>
                <a:rPr lang="en-US" sz="2000" b="1">
                  <a:solidFill>
                    <a:srgbClr val="FF0000"/>
                  </a:solidFill>
                  <a:effectLst>
                    <a:outerShdw blurRad="38100" dist="38100" dir="2700000" algn="tl">
                      <a:srgbClr val="000000"/>
                    </a:outerShdw>
                  </a:effectLst>
                  <a:latin typeface="Arial" charset="0"/>
                </a:rPr>
                <a:t>TOOLS</a:t>
              </a:r>
            </a:p>
          </p:txBody>
        </p:sp>
        <p:sp>
          <p:nvSpPr>
            <p:cNvPr id="37899" name="Text Box 11"/>
            <p:cNvSpPr txBox="1">
              <a:spLocks noChangeArrowheads="1"/>
            </p:cNvSpPr>
            <p:nvPr/>
          </p:nvSpPr>
          <p:spPr bwMode="auto">
            <a:xfrm>
              <a:off x="2486" y="2841"/>
              <a:ext cx="976" cy="386"/>
            </a:xfrm>
            <a:prstGeom prst="rect">
              <a:avLst/>
            </a:prstGeom>
            <a:solidFill>
              <a:srgbClr val="DEDC96"/>
            </a:solidFill>
            <a:ln w="9525">
              <a:noFill/>
              <a:miter lim="800000"/>
              <a:headEnd/>
              <a:tailEnd/>
            </a:ln>
            <a:effectLst/>
          </p:spPr>
          <p:txBody>
            <a:bodyPr wrap="none">
              <a:spAutoFit/>
            </a:bodyPr>
            <a:lstStyle/>
            <a:p>
              <a:pPr algn="ctr" eaLnBrk="1" hangingPunct="1">
                <a:lnSpc>
                  <a:spcPct val="90000"/>
                </a:lnSpc>
                <a:spcBef>
                  <a:spcPct val="20000"/>
                </a:spcBef>
                <a:buClr>
                  <a:schemeClr val="accent2"/>
                </a:buClr>
                <a:buSzPct val="80000"/>
                <a:buFont typeface="Wingdings" pitchFamily="2" charset="2"/>
                <a:buNone/>
                <a:defRPr/>
              </a:pPr>
              <a:r>
                <a:rPr lang="en-US" sz="1700" b="1">
                  <a:solidFill>
                    <a:srgbClr val="3333CC"/>
                  </a:solidFill>
                  <a:effectLst>
                    <a:outerShdw blurRad="38100" dist="38100" dir="2700000" algn="tl">
                      <a:srgbClr val="000000"/>
                    </a:outerShdw>
                  </a:effectLst>
                  <a:latin typeface="Arial" charset="0"/>
                </a:rPr>
                <a:t>PROJECT</a:t>
              </a:r>
              <a:br>
                <a:rPr lang="en-US" sz="1700" b="1">
                  <a:solidFill>
                    <a:srgbClr val="3333CC"/>
                  </a:solidFill>
                  <a:effectLst>
                    <a:outerShdw blurRad="38100" dist="38100" dir="2700000" algn="tl">
                      <a:srgbClr val="000000"/>
                    </a:outerShdw>
                  </a:effectLst>
                  <a:latin typeface="Arial" charset="0"/>
                </a:rPr>
              </a:br>
              <a:r>
                <a:rPr lang="en-US" sz="1700" b="1">
                  <a:solidFill>
                    <a:srgbClr val="3333CC"/>
                  </a:solidFill>
                  <a:effectLst>
                    <a:outerShdw blurRad="38100" dist="38100" dir="2700000" algn="tl">
                      <a:srgbClr val="000000"/>
                    </a:outerShdw>
                  </a:effectLst>
                  <a:latin typeface="Arial" charset="0"/>
                </a:rPr>
                <a:t>MANAGEMENT</a:t>
              </a:r>
            </a:p>
          </p:txBody>
        </p:sp>
      </p:grpSp>
      <p:sp>
        <p:nvSpPr>
          <p:cNvPr id="27655" name="Text Box 12"/>
          <p:cNvSpPr txBox="1">
            <a:spLocks noChangeArrowheads="1"/>
          </p:cNvSpPr>
          <p:nvPr/>
        </p:nvSpPr>
        <p:spPr bwMode="auto">
          <a:xfrm>
            <a:off x="3124200" y="2105025"/>
            <a:ext cx="3825875" cy="7143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People with skills, knowledge and motivation</a:t>
            </a:r>
          </a:p>
        </p:txBody>
      </p:sp>
      <p:sp>
        <p:nvSpPr>
          <p:cNvPr id="27656" name="Text Box 13"/>
          <p:cNvSpPr txBox="1">
            <a:spLocks noChangeArrowheads="1"/>
          </p:cNvSpPr>
          <p:nvPr/>
        </p:nvSpPr>
        <p:spPr bwMode="auto">
          <a:xfrm>
            <a:off x="533400" y="3581400"/>
            <a:ext cx="2057400" cy="16287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Procedures and methods defining the relationship amongst tasks</a:t>
            </a:r>
          </a:p>
        </p:txBody>
      </p:sp>
      <p:sp>
        <p:nvSpPr>
          <p:cNvPr id="27657" name="Text Box 14"/>
          <p:cNvSpPr txBox="1">
            <a:spLocks noChangeArrowheads="1"/>
          </p:cNvSpPr>
          <p:nvPr/>
        </p:nvSpPr>
        <p:spPr bwMode="auto">
          <a:xfrm>
            <a:off x="7315200" y="3657600"/>
            <a:ext cx="1600200" cy="132397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latin typeface="Trebuchet MS" panose="020B0603020202020204" pitchFamily="34" charset="0"/>
              </a:rPr>
              <a:t>Tools and Techniques to perform Processes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150</a:t>
            </a:fld>
            <a:endParaRPr lang="en-US" altLang="en-US"/>
          </a:p>
        </p:txBody>
      </p:sp>
      <p:sp>
        <p:nvSpPr>
          <p:cNvPr id="5" name="Title 4"/>
          <p:cNvSpPr>
            <a:spLocks noGrp="1"/>
          </p:cNvSpPr>
          <p:nvPr>
            <p:ph type="ctrTitle"/>
          </p:nvPr>
        </p:nvSpPr>
        <p:spPr/>
        <p:txBody>
          <a:bodyPr/>
          <a:lstStyle/>
          <a:p>
            <a:r>
              <a:rPr lang="en-US" dirty="0"/>
              <a:t>Key Takeaways for Project Execution</a:t>
            </a:r>
          </a:p>
        </p:txBody>
      </p:sp>
    </p:spTree>
    <p:extLst>
      <p:ext uri="{BB962C8B-B14F-4D97-AF65-F5344CB8AC3E}">
        <p14:creationId xmlns:p14="http://schemas.microsoft.com/office/powerpoint/2010/main" val="20495716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Monitoring &amp; Controlling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151</a:t>
            </a:fld>
            <a:endParaRPr lang="en-US" altLang="en-US"/>
          </a:p>
        </p:txBody>
      </p:sp>
    </p:spTree>
    <p:extLst>
      <p:ext uri="{BB962C8B-B14F-4D97-AF65-F5344CB8AC3E}">
        <p14:creationId xmlns:p14="http://schemas.microsoft.com/office/powerpoint/2010/main" val="25002397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Understand the Big Picture of Measurement of Tracking</a:t>
            </a:r>
          </a:p>
        </p:txBody>
      </p:sp>
      <p:sp>
        <p:nvSpPr>
          <p:cNvPr id="3" name="Content Placeholder 2"/>
          <p:cNvSpPr>
            <a:spLocks noGrp="1"/>
          </p:cNvSpPr>
          <p:nvPr>
            <p:ph idx="1"/>
          </p:nvPr>
        </p:nvSpPr>
        <p:spPr/>
        <p:txBody>
          <a:bodyPr>
            <a:normAutofit fontScale="70000" lnSpcReduction="20000"/>
          </a:bodyPr>
          <a:lstStyle/>
          <a:p>
            <a:pPr marL="0" indent="0">
              <a:buNone/>
            </a:pPr>
            <a:r>
              <a:rPr lang="en-IN" b="1" dirty="0">
                <a:highlight>
                  <a:srgbClr val="FFFF00"/>
                </a:highlight>
              </a:rPr>
              <a:t>If you cannot measure you cannot manage</a:t>
            </a:r>
          </a:p>
          <a:p>
            <a:pPr marL="0" indent="0">
              <a:buNone/>
            </a:pPr>
            <a:endParaRPr lang="en-IN" dirty="0"/>
          </a:p>
          <a:p>
            <a:r>
              <a:rPr lang="en-IN" dirty="0"/>
              <a:t>Vision or Destination Statement of Organization/Department</a:t>
            </a:r>
          </a:p>
          <a:p>
            <a:r>
              <a:rPr lang="en-IN" dirty="0"/>
              <a:t>Strategic Objective Organization/Department</a:t>
            </a:r>
          </a:p>
          <a:p>
            <a:r>
              <a:rPr lang="en-IN" dirty="0"/>
              <a:t>BSC 4 Perspective (Balanced Score Card)</a:t>
            </a:r>
          </a:p>
          <a:p>
            <a:pPr lvl="1"/>
            <a:r>
              <a:rPr lang="en-IN" b="1" dirty="0"/>
              <a:t>Financial Performance </a:t>
            </a:r>
            <a:r>
              <a:rPr lang="en-IN" dirty="0"/>
              <a:t>(increase revenue, increase profit, lower cost)</a:t>
            </a:r>
          </a:p>
          <a:p>
            <a:pPr lvl="1"/>
            <a:r>
              <a:rPr lang="en-IN" b="1" dirty="0"/>
              <a:t>Internal Business Process</a:t>
            </a:r>
            <a:r>
              <a:rPr lang="en-IN" dirty="0"/>
              <a:t>: Efficiency (process efficiency, lower cycle time, reduce waste)</a:t>
            </a:r>
          </a:p>
          <a:p>
            <a:pPr lvl="1"/>
            <a:r>
              <a:rPr lang="en-IN" b="1" dirty="0"/>
              <a:t>Customer</a:t>
            </a:r>
            <a:r>
              <a:rPr lang="en-IN" dirty="0"/>
              <a:t>: Satisfaction (lower wait time, improve customer retention)</a:t>
            </a:r>
          </a:p>
          <a:p>
            <a:pPr lvl="1"/>
            <a:r>
              <a:rPr lang="en-IN" b="1" dirty="0"/>
              <a:t>Organizational Capacity</a:t>
            </a:r>
            <a:r>
              <a:rPr lang="en-IN" dirty="0"/>
              <a:t>: Knowledge and Innovation (Improve Skills, Improve Tools, Improve Technology)</a:t>
            </a:r>
          </a:p>
          <a:p>
            <a:r>
              <a:rPr lang="en-IN" dirty="0"/>
              <a:t>Create Strategy Map</a:t>
            </a:r>
          </a:p>
          <a:p>
            <a:r>
              <a:rPr lang="en-US" dirty="0"/>
              <a:t>Key Performance Indicator (KPI) of BSC</a:t>
            </a:r>
            <a:endParaRPr lang="en-IN" dirty="0"/>
          </a:p>
          <a:p>
            <a:r>
              <a:rPr lang="en-IN" dirty="0"/>
              <a:t>Performance Measure &amp; Target Strategic Initiative</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152</a:t>
            </a:fld>
            <a:endParaRPr lang="en-US" altLang="en-US"/>
          </a:p>
        </p:txBody>
      </p:sp>
    </p:spTree>
    <p:extLst>
      <p:ext uri="{BB962C8B-B14F-4D97-AF65-F5344CB8AC3E}">
        <p14:creationId xmlns:p14="http://schemas.microsoft.com/office/powerpoint/2010/main" val="18887165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Aspect</a:t>
            </a:r>
          </a:p>
        </p:txBody>
      </p:sp>
      <p:sp>
        <p:nvSpPr>
          <p:cNvPr id="6" name="Content Placeholder 5"/>
          <p:cNvSpPr>
            <a:spLocks noGrp="1"/>
          </p:cNvSpPr>
          <p:nvPr>
            <p:ph idx="1"/>
          </p:nvPr>
        </p:nvSpPr>
        <p:spPr/>
        <p:txBody>
          <a:bodyPr/>
          <a:lstStyle/>
          <a:p>
            <a:r>
              <a:rPr lang="en-US" dirty="0"/>
              <a:t>Collect information required from the sources</a:t>
            </a:r>
          </a:p>
          <a:p>
            <a:r>
              <a:rPr lang="en-US" dirty="0"/>
              <a:t>Prepare reports</a:t>
            </a:r>
          </a:p>
          <a:p>
            <a:r>
              <a:rPr lang="en-US" dirty="0"/>
              <a:t>Determine cause of variance, if any</a:t>
            </a:r>
          </a:p>
          <a:p>
            <a:r>
              <a:rPr lang="en-US" dirty="0"/>
              <a:t>Ensure change request are identified and classified</a:t>
            </a:r>
          </a:p>
          <a:p>
            <a:r>
              <a:rPr lang="en-US" dirty="0"/>
              <a:t>Take decision on change request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153</a:t>
            </a:fld>
            <a:endParaRPr lang="en-US" altLang="en-US"/>
          </a:p>
        </p:txBody>
      </p:sp>
    </p:spTree>
    <p:extLst>
      <p:ext uri="{BB962C8B-B14F-4D97-AF65-F5344CB8AC3E}">
        <p14:creationId xmlns:p14="http://schemas.microsoft.com/office/powerpoint/2010/main" val="29974704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2"/>
          <p:cNvSpPr>
            <a:spLocks noGrp="1"/>
          </p:cNvSpPr>
          <p:nvPr>
            <p:ph type="title"/>
          </p:nvPr>
        </p:nvSpPr>
        <p:spPr>
          <a:xfrm>
            <a:off x="0" y="-9525"/>
            <a:ext cx="9144000" cy="808038"/>
          </a:xfrm>
        </p:spPr>
        <p:txBody>
          <a:bodyPr/>
          <a:lstStyle/>
          <a:p>
            <a:r>
              <a:rPr lang="en-IN" altLang="en-US" dirty="0"/>
              <a:t>Types of Reviews/reports</a:t>
            </a:r>
          </a:p>
        </p:txBody>
      </p:sp>
      <p:sp>
        <p:nvSpPr>
          <p:cNvPr id="190467" name="Rectangle 3"/>
          <p:cNvSpPr>
            <a:spLocks noGrp="1" noChangeArrowheads="1"/>
          </p:cNvSpPr>
          <p:nvPr>
            <p:ph idx="1"/>
          </p:nvPr>
        </p:nvSpPr>
        <p:spPr>
          <a:xfrm>
            <a:off x="457200" y="990600"/>
            <a:ext cx="8229600" cy="5105400"/>
          </a:xfrm>
        </p:spPr>
        <p:txBody>
          <a:bodyPr/>
          <a:lstStyle/>
          <a:p>
            <a:pPr eaLnBrk="1" hangingPunct="1">
              <a:buClr>
                <a:schemeClr val="tx1"/>
              </a:buClr>
            </a:pPr>
            <a:r>
              <a:rPr lang="en-US" altLang="en-US" sz="2400" dirty="0"/>
              <a:t>Status Reports</a:t>
            </a:r>
          </a:p>
          <a:p>
            <a:pPr eaLnBrk="1" hangingPunct="1">
              <a:buClr>
                <a:schemeClr val="tx1"/>
              </a:buClr>
            </a:pPr>
            <a:r>
              <a:rPr lang="en-US" altLang="en-US" sz="2400" dirty="0"/>
              <a:t>Progress Report</a:t>
            </a:r>
          </a:p>
          <a:p>
            <a:pPr eaLnBrk="1" hangingPunct="1">
              <a:buClr>
                <a:schemeClr val="tx1"/>
              </a:buClr>
            </a:pPr>
            <a:r>
              <a:rPr lang="en-US" altLang="en-US" sz="2400" dirty="0"/>
              <a:t>Forecast Reports</a:t>
            </a:r>
          </a:p>
          <a:p>
            <a:pPr eaLnBrk="1" hangingPunct="1">
              <a:buClr>
                <a:schemeClr val="tx1"/>
              </a:buClr>
            </a:pPr>
            <a:r>
              <a:rPr lang="en-US" altLang="en-US" sz="2400" dirty="0"/>
              <a:t>Weekly reviews</a:t>
            </a:r>
          </a:p>
          <a:p>
            <a:pPr eaLnBrk="1" hangingPunct="1">
              <a:buClr>
                <a:schemeClr val="tx1"/>
              </a:buClr>
            </a:pPr>
            <a:r>
              <a:rPr lang="en-US" altLang="en-US" sz="2400" dirty="0"/>
              <a:t>Status/Progress reviews</a:t>
            </a:r>
          </a:p>
          <a:p>
            <a:pPr eaLnBrk="1" hangingPunct="1">
              <a:buClr>
                <a:schemeClr val="tx1"/>
              </a:buClr>
            </a:pPr>
            <a:r>
              <a:rPr lang="en-US" altLang="en-US" sz="2400" dirty="0"/>
              <a:t>Management reviews</a:t>
            </a:r>
          </a:p>
          <a:p>
            <a:pPr eaLnBrk="1" hangingPunct="1">
              <a:buClr>
                <a:schemeClr val="tx1"/>
              </a:buClr>
            </a:pPr>
            <a:r>
              <a:rPr lang="en-US" altLang="en-US" sz="2400" dirty="0"/>
              <a:t>Milestone/phase end reviews</a:t>
            </a:r>
          </a:p>
          <a:p>
            <a:pPr eaLnBrk="1" hangingPunct="1">
              <a:buClr>
                <a:schemeClr val="tx1"/>
              </a:buClr>
            </a:pPr>
            <a:r>
              <a:rPr lang="en-US" altLang="en-US" sz="2400" dirty="0"/>
              <a:t>Customer reviews</a:t>
            </a:r>
          </a:p>
          <a:p>
            <a:pPr eaLnBrk="1" hangingPunct="1">
              <a:buClr>
                <a:schemeClr val="tx1"/>
              </a:buClr>
            </a:pPr>
            <a:r>
              <a:rPr lang="en-US" altLang="en-US" sz="2400" dirty="0"/>
              <a:t>Vendor reviews</a:t>
            </a:r>
          </a:p>
          <a:p>
            <a:pPr eaLnBrk="1" hangingPunct="1">
              <a:buClr>
                <a:schemeClr val="tx1"/>
              </a:buCl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9046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D043A7-57F5-4EBD-AD75-AB009ED24DD4}" type="slidenum">
              <a:rPr lang="en-US" altLang="en-US" sz="1000" smtClean="0">
                <a:latin typeface="Trebuchet MS" panose="020B0603020202020204" pitchFamily="34" charset="0"/>
              </a:rPr>
              <a:pPr>
                <a:spcBef>
                  <a:spcPct val="0"/>
                </a:spcBef>
                <a:buFontTx/>
                <a:buNone/>
              </a:pPr>
              <a:t>154</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42351075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1"/>
          <p:cNvSpPr>
            <a:spLocks noGrp="1"/>
          </p:cNvSpPr>
          <p:nvPr>
            <p:ph type="title"/>
          </p:nvPr>
        </p:nvSpPr>
        <p:spPr/>
        <p:txBody>
          <a:bodyPr/>
          <a:lstStyle/>
          <a:p>
            <a:r>
              <a:rPr altLang="en-US" sz="3600" dirty="0"/>
              <a:t>Project Dashboard (RAG)</a:t>
            </a:r>
            <a:endParaRPr lang="en-IN" altLang="en-US" sz="3600" dirty="0"/>
          </a:p>
        </p:txBody>
      </p:sp>
      <p:sp>
        <p:nvSpPr>
          <p:cNvPr id="1945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26F251E-BC68-4658-BA78-11AA027C2A36}" type="slidenum">
              <a:rPr lang="en-US" altLang="en-US" sz="1000" smtClean="0">
                <a:latin typeface="Trebuchet MS" panose="020B0603020202020204" pitchFamily="34" charset="0"/>
              </a:rPr>
              <a:pPr>
                <a:spcBef>
                  <a:spcPct val="0"/>
                </a:spcBef>
                <a:buFontTx/>
                <a:buNone/>
              </a:pPr>
              <a:t>155</a:t>
            </a:fld>
            <a:endParaRPr lang="en-US" altLang="en-US" sz="1000">
              <a:latin typeface="Trebuchet MS" panose="020B0603020202020204" pitchFamily="34" charset="0"/>
            </a:endParaRPr>
          </a:p>
        </p:txBody>
      </p:sp>
      <p:sp>
        <p:nvSpPr>
          <p:cNvPr id="194564" name="Rectangle 2"/>
          <p:cNvSpPr>
            <a:spLocks noChangeArrowheads="1"/>
          </p:cNvSpPr>
          <p:nvPr/>
        </p:nvSpPr>
        <p:spPr bwMode="auto">
          <a:xfrm>
            <a:off x="215900" y="177800"/>
            <a:ext cx="8229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00FF"/>
              </a:solidFill>
              <a:latin typeface="Trebuchet MS" panose="020B0603020202020204" pitchFamily="34" charset="0"/>
            </a:endParaRPr>
          </a:p>
        </p:txBody>
      </p:sp>
      <p:pic>
        <p:nvPicPr>
          <p:cNvPr id="1945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3" y="831891"/>
            <a:ext cx="8669479" cy="321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graphicFrame>
        <p:nvGraphicFramePr>
          <p:cNvPr id="194565" name="Object 3"/>
          <p:cNvGraphicFramePr>
            <a:graphicFrameLocks noChangeAspect="1"/>
          </p:cNvGraphicFramePr>
          <p:nvPr/>
        </p:nvGraphicFramePr>
        <p:xfrm>
          <a:off x="7315200" y="3352800"/>
          <a:ext cx="1665288" cy="2971800"/>
        </p:xfrm>
        <a:graphic>
          <a:graphicData uri="http://schemas.openxmlformats.org/presentationml/2006/ole">
            <mc:AlternateContent xmlns:mc="http://schemas.openxmlformats.org/markup-compatibility/2006">
              <mc:Choice xmlns:v="urn:schemas-microsoft-com:vml" Requires="v">
                <p:oleObj spid="_x0000_s264203" name="Clip" r:id="rId5" imgW="1776413" imgH="3170238" progId="MS_ClipArt_Gallery.2">
                  <p:embed/>
                </p:oleObj>
              </mc:Choice>
              <mc:Fallback>
                <p:oleObj name="Clip" r:id="rId5" imgW="1776413" imgH="3170238" progId="MS_ClipArt_Gallery.2">
                  <p:embed/>
                  <p:pic>
                    <p:nvPicPr>
                      <p:cNvPr id="19456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352800"/>
                        <a:ext cx="1665288"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401455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a:xfrm>
            <a:off x="0" y="-9525"/>
            <a:ext cx="9144000" cy="808038"/>
          </a:xfrm>
        </p:spPr>
        <p:txBody>
          <a:bodyPr/>
          <a:lstStyle/>
          <a:p>
            <a:r>
              <a:rPr lang="en-IN" altLang="en-US"/>
              <a:t>Issue Management</a:t>
            </a:r>
          </a:p>
        </p:txBody>
      </p:sp>
      <p:sp>
        <p:nvSpPr>
          <p:cNvPr id="196611" name="Rectangle 3"/>
          <p:cNvSpPr>
            <a:spLocks noGrp="1" noChangeArrowheads="1"/>
          </p:cNvSpPr>
          <p:nvPr>
            <p:ph idx="1"/>
          </p:nvPr>
        </p:nvSpPr>
        <p:spPr>
          <a:xfrm>
            <a:off x="457200" y="990600"/>
            <a:ext cx="8229600" cy="5105400"/>
          </a:xfrm>
        </p:spPr>
        <p:txBody>
          <a:bodyPr>
            <a:normAutofit/>
          </a:bodyPr>
          <a:lstStyle/>
          <a:p>
            <a:pPr eaLnBrk="1" hangingPunct="1">
              <a:buClr>
                <a:schemeClr val="tx1"/>
              </a:buClr>
            </a:pPr>
            <a:r>
              <a:rPr lang="en-US" altLang="en-US" dirty="0"/>
              <a:t>Log issues and Issue source.</a:t>
            </a:r>
          </a:p>
          <a:p>
            <a:pPr eaLnBrk="1" hangingPunct="1">
              <a:buClr>
                <a:schemeClr val="tx1"/>
              </a:buClr>
            </a:pPr>
            <a:r>
              <a:rPr lang="en-US" altLang="en-US" dirty="0"/>
              <a:t>Determine action for resolution.</a:t>
            </a:r>
          </a:p>
          <a:p>
            <a:pPr eaLnBrk="1" hangingPunct="1">
              <a:buClr>
                <a:schemeClr val="tx1"/>
              </a:buClr>
            </a:pPr>
            <a:r>
              <a:rPr lang="en-US" altLang="en-US" dirty="0"/>
              <a:t>Establish responsibilities and timeline for action.</a:t>
            </a:r>
          </a:p>
          <a:p>
            <a:pPr eaLnBrk="1" hangingPunct="1">
              <a:buClr>
                <a:schemeClr val="tx1"/>
              </a:buClr>
            </a:pPr>
            <a:r>
              <a:rPr lang="en-US" altLang="en-US" dirty="0"/>
              <a:t>Track issue for resolution.</a:t>
            </a:r>
          </a:p>
          <a:p>
            <a:pPr eaLnBrk="1" hangingPunct="1">
              <a:buClr>
                <a:schemeClr val="tx1"/>
              </a:buClr>
            </a:pPr>
            <a:r>
              <a:rPr lang="en-US" altLang="en-US" dirty="0"/>
              <a:t>Escalate issue as per escalation procedure.</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9661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9A0CDB-AF36-46BA-BD8E-426FE6F0F7C3}" type="slidenum">
              <a:rPr lang="en-US" altLang="en-US" sz="1000" smtClean="0">
                <a:latin typeface="Trebuchet MS" panose="020B0603020202020204" pitchFamily="34" charset="0"/>
              </a:rPr>
              <a:pPr>
                <a:spcBef>
                  <a:spcPct val="0"/>
                </a:spcBef>
                <a:buFontTx/>
                <a:buNone/>
              </a:pPr>
              <a:t>156</a:t>
            </a:fld>
            <a:endParaRPr lang="en-US" altLang="en-US" sz="1000">
              <a:latin typeface="Trebuchet MS" panose="020B0603020202020204" pitchFamily="34" charset="0"/>
            </a:endParaRPr>
          </a:p>
        </p:txBody>
      </p:sp>
    </p:spTree>
    <p:extLst>
      <p:ext uri="{BB962C8B-B14F-4D97-AF65-F5344CB8AC3E}">
        <p14:creationId xmlns:p14="http://schemas.microsoft.com/office/powerpoint/2010/main" val="2242135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Aspect</a:t>
            </a:r>
          </a:p>
        </p:txBody>
      </p:sp>
      <p:sp>
        <p:nvSpPr>
          <p:cNvPr id="3" name="Content Placeholder 2"/>
          <p:cNvSpPr>
            <a:spLocks noGrp="1"/>
          </p:cNvSpPr>
          <p:nvPr>
            <p:ph idx="1"/>
          </p:nvPr>
        </p:nvSpPr>
        <p:spPr/>
        <p:txBody>
          <a:bodyPr/>
          <a:lstStyle/>
          <a:p>
            <a:r>
              <a:rPr lang="en-US" dirty="0"/>
              <a:t>Ensure there is no gold-plating</a:t>
            </a:r>
          </a:p>
          <a:p>
            <a:r>
              <a:rPr lang="en-US" dirty="0"/>
              <a:t>Ensure work on track</a:t>
            </a:r>
          </a:p>
          <a:p>
            <a:r>
              <a:rPr lang="en-US" dirty="0"/>
              <a:t>Ensure customer/end users are engagement on regular basis to validate the product of the project</a:t>
            </a:r>
          </a:p>
          <a:p>
            <a:r>
              <a:rPr lang="en-US" dirty="0"/>
              <a:t>Take customer feedback to improve product</a:t>
            </a:r>
          </a:p>
          <a:p>
            <a:r>
              <a:rPr lang="en-US" dirty="0"/>
              <a:t>Approval from customer of the feature/component/work done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157</a:t>
            </a:fld>
            <a:endParaRPr lang="en-US" altLang="en-US"/>
          </a:p>
        </p:txBody>
      </p:sp>
    </p:spTree>
    <p:extLst>
      <p:ext uri="{BB962C8B-B14F-4D97-AF65-F5344CB8AC3E}">
        <p14:creationId xmlns:p14="http://schemas.microsoft.com/office/powerpoint/2010/main" val="22423890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Cost, Quality, Risk, Procurement</a:t>
            </a:r>
          </a:p>
        </p:txBody>
      </p:sp>
      <p:sp>
        <p:nvSpPr>
          <p:cNvPr id="3" name="Content Placeholder 2"/>
          <p:cNvSpPr>
            <a:spLocks noGrp="1"/>
          </p:cNvSpPr>
          <p:nvPr>
            <p:ph idx="1"/>
          </p:nvPr>
        </p:nvSpPr>
        <p:spPr/>
        <p:txBody>
          <a:bodyPr>
            <a:normAutofit lnSpcReduction="10000"/>
          </a:bodyPr>
          <a:lstStyle/>
          <a:p>
            <a:r>
              <a:rPr lang="en-US" dirty="0"/>
              <a:t>Test the product/component/output</a:t>
            </a:r>
          </a:p>
          <a:p>
            <a:r>
              <a:rPr lang="en-US" dirty="0"/>
              <a:t>Analyse project progress &amp; product test data and determine variance, if any</a:t>
            </a:r>
          </a:p>
          <a:p>
            <a:r>
              <a:rPr lang="en-US" dirty="0"/>
              <a:t>Prepare CAPA for out of limit variances</a:t>
            </a:r>
          </a:p>
          <a:p>
            <a:r>
              <a:rPr lang="en-US" dirty="0"/>
              <a:t>Identify new risk, if any</a:t>
            </a:r>
          </a:p>
          <a:p>
            <a:r>
              <a:rPr lang="en-US" dirty="0"/>
              <a:t>Evaluate effectiveness of risk management strategy</a:t>
            </a:r>
          </a:p>
          <a:p>
            <a:r>
              <a:rPr lang="en-US" dirty="0"/>
              <a:t>Evaluate progress of procurement</a:t>
            </a:r>
          </a:p>
          <a:p>
            <a:r>
              <a:rPr lang="en-US" dirty="0"/>
              <a:t>Raise change request to vendor for fixing issues, if any</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158</a:t>
            </a:fld>
            <a:endParaRPr lang="en-US" altLang="en-US"/>
          </a:p>
        </p:txBody>
      </p:sp>
    </p:spTree>
    <p:extLst>
      <p:ext uri="{BB962C8B-B14F-4D97-AF65-F5344CB8AC3E}">
        <p14:creationId xmlns:p14="http://schemas.microsoft.com/office/powerpoint/2010/main" val="29649805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a:xfrm>
            <a:off x="0" y="-9525"/>
            <a:ext cx="9144000" cy="808038"/>
          </a:xfrm>
        </p:spPr>
        <p:txBody>
          <a:bodyPr/>
          <a:lstStyle/>
          <a:p>
            <a:r>
              <a:rPr altLang="en-US"/>
              <a:t>Earned Value Management</a:t>
            </a:r>
            <a:endParaRPr lang="en-IN" altLang="en-US"/>
          </a:p>
        </p:txBody>
      </p:sp>
      <p:sp>
        <p:nvSpPr>
          <p:cNvPr id="186371" name="Content Placeholder 2"/>
          <p:cNvSpPr>
            <a:spLocks noGrp="1"/>
          </p:cNvSpPr>
          <p:nvPr>
            <p:ph idx="1"/>
          </p:nvPr>
        </p:nvSpPr>
        <p:spPr>
          <a:xfrm>
            <a:off x="457200" y="990600"/>
            <a:ext cx="8229600" cy="5105400"/>
          </a:xfrm>
        </p:spPr>
        <p:txBody>
          <a:bodyPr/>
          <a:lstStyle/>
          <a:p>
            <a:r>
              <a:rPr lang="en-US" altLang="en-US"/>
              <a:t>BAC= Variance at completion</a:t>
            </a:r>
          </a:p>
          <a:p>
            <a:r>
              <a:rPr lang="en-US" altLang="en-US"/>
              <a:t>PV = Planned Value</a:t>
            </a:r>
          </a:p>
          <a:p>
            <a:r>
              <a:rPr lang="en-US" altLang="en-US"/>
              <a:t>AC = Actual Cost</a:t>
            </a:r>
          </a:p>
          <a:p>
            <a:r>
              <a:rPr lang="en-US" altLang="en-US"/>
              <a:t>EV = Earned Value</a:t>
            </a:r>
          </a:p>
          <a:p>
            <a:r>
              <a:rPr lang="en-US" altLang="en-US"/>
              <a:t>ETC = Estimate to Complete</a:t>
            </a:r>
          </a:p>
          <a:p>
            <a:r>
              <a:rPr lang="en-US" altLang="en-US"/>
              <a:t>EAC = Estimate at Completion</a:t>
            </a:r>
          </a:p>
          <a:p>
            <a:r>
              <a:rPr lang="en-US" altLang="en-US"/>
              <a:t>SPI = Schedule Performance Index</a:t>
            </a:r>
          </a:p>
          <a:p>
            <a:r>
              <a:rPr lang="en-US" altLang="en-US"/>
              <a:t>CPI = Cost Performance Index</a:t>
            </a:r>
            <a:endParaRPr lang="en-IN"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1863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C34E0BA-06A8-4327-8BCF-8D8886271CBC}"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422488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From Initiation to Closure</a:t>
            </a:r>
          </a:p>
        </p:txBody>
      </p:sp>
      <p:graphicFrame>
        <p:nvGraphicFramePr>
          <p:cNvPr id="7" name="Content Placeholder 6"/>
          <p:cNvGraphicFramePr>
            <a:graphicFrameLocks noGrp="1"/>
          </p:cNvGraphicFramePr>
          <p:nvPr>
            <p:ph idx="1"/>
          </p:nvPr>
        </p:nvGraphicFramePr>
        <p:xfrm>
          <a:off x="845024" y="1066800"/>
          <a:ext cx="7765576" cy="5273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5E95A6AD-6AD5-4451-B923-A0683CE94332}" type="slidenum">
              <a:rPr lang="en-US" altLang="en-US" smtClean="0"/>
              <a:pPr>
                <a:defRPr/>
              </a:pPr>
              <a:t>16</a:t>
            </a:fld>
            <a:endParaRPr lang="en-US" altLang="en-US"/>
          </a:p>
        </p:txBody>
      </p:sp>
      <p:sp>
        <p:nvSpPr>
          <p:cNvPr id="6" name="Flowchart: Alternate Process 5"/>
          <p:cNvSpPr/>
          <p:nvPr/>
        </p:nvSpPr>
        <p:spPr>
          <a:xfrm>
            <a:off x="533400" y="3803058"/>
            <a:ext cx="8305800" cy="1447800"/>
          </a:xfrm>
          <a:prstGeom prst="flowChartAlternateProcess">
            <a:avLst/>
          </a:prstGeom>
          <a:solidFill>
            <a:srgbClr val="FFC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Down 8"/>
          <p:cNvSpPr/>
          <p:nvPr/>
        </p:nvSpPr>
        <p:spPr>
          <a:xfrm>
            <a:off x="3584812" y="3846963"/>
            <a:ext cx="2286000" cy="679995"/>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Up 9"/>
          <p:cNvSpPr/>
          <p:nvPr/>
        </p:nvSpPr>
        <p:spPr>
          <a:xfrm flipH="1">
            <a:off x="3409950" y="4535821"/>
            <a:ext cx="2324100" cy="715037"/>
          </a:xfrm>
          <a:prstGeom prst="curvedUpArrow">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59523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158898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3515285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14546221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16799275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15908421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0" y="-9525"/>
            <a:ext cx="9144000" cy="808038"/>
          </a:xfrm>
        </p:spPr>
        <p:txBody>
          <a:bodyPr/>
          <a:lstStyle/>
          <a:p>
            <a:pPr>
              <a:buFont typeface="Wingdings" panose="05000000000000000000" pitchFamily="2" charset="2"/>
              <a:buNone/>
            </a:pPr>
            <a:r>
              <a:rPr altLang="en-US" sz="3200" b="1"/>
              <a:t>Earned Value Rules</a:t>
            </a:r>
          </a:p>
        </p:txBody>
      </p:sp>
      <p:sp>
        <p:nvSpPr>
          <p:cNvPr id="188419"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169517-4D23-4EBF-A977-20FC4F8064D3}"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24921533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Stakeholders</a:t>
            </a:r>
          </a:p>
        </p:txBody>
      </p:sp>
      <p:sp>
        <p:nvSpPr>
          <p:cNvPr id="3" name="Content Placeholder 2"/>
          <p:cNvSpPr>
            <a:spLocks noGrp="1"/>
          </p:cNvSpPr>
          <p:nvPr>
            <p:ph idx="1"/>
          </p:nvPr>
        </p:nvSpPr>
        <p:spPr/>
        <p:txBody>
          <a:bodyPr/>
          <a:lstStyle/>
          <a:p>
            <a:r>
              <a:rPr lang="en-US" dirty="0"/>
              <a:t>Re-evaluate communication &amp; engagement need of stakeholders</a:t>
            </a:r>
          </a:p>
          <a:p>
            <a:r>
              <a:rPr lang="en-US" dirty="0"/>
              <a:t>Pay attentions to the issues raised by them</a:t>
            </a:r>
          </a:p>
          <a:p>
            <a:r>
              <a:rPr lang="en-US" dirty="0"/>
              <a:t>Update report formats, communication plan, engagement plan, if required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166</a:t>
            </a:fld>
            <a:endParaRPr lang="en-US" altLang="en-US"/>
          </a:p>
        </p:txBody>
      </p:sp>
    </p:spTree>
    <p:extLst>
      <p:ext uri="{BB962C8B-B14F-4D97-AF65-F5344CB8AC3E}">
        <p14:creationId xmlns:p14="http://schemas.microsoft.com/office/powerpoint/2010/main" val="6249518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167</a:t>
            </a:fld>
            <a:endParaRPr lang="en-US" altLang="en-US"/>
          </a:p>
        </p:txBody>
      </p:sp>
      <p:sp>
        <p:nvSpPr>
          <p:cNvPr id="6" name="Title 5"/>
          <p:cNvSpPr>
            <a:spLocks noGrp="1"/>
          </p:cNvSpPr>
          <p:nvPr>
            <p:ph type="ctrTitle"/>
          </p:nvPr>
        </p:nvSpPr>
        <p:spPr/>
        <p:txBody>
          <a:bodyPr/>
          <a:lstStyle/>
          <a:p>
            <a:r>
              <a:rPr lang="en-US" dirty="0"/>
              <a:t>Let's Identify Metrics Required to Manage</a:t>
            </a:r>
          </a:p>
        </p:txBody>
      </p:sp>
    </p:spTree>
    <p:extLst>
      <p:ext uri="{BB962C8B-B14F-4D97-AF65-F5344CB8AC3E}">
        <p14:creationId xmlns:p14="http://schemas.microsoft.com/office/powerpoint/2010/main" val="35062841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Closure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168</a:t>
            </a:fld>
            <a:endParaRPr lang="en-US" altLang="en-US"/>
          </a:p>
        </p:txBody>
      </p:sp>
    </p:spTree>
    <p:extLst>
      <p:ext uri="{BB962C8B-B14F-4D97-AF65-F5344CB8AC3E}">
        <p14:creationId xmlns:p14="http://schemas.microsoft.com/office/powerpoint/2010/main" val="18048087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Procurement</a:t>
            </a:r>
          </a:p>
        </p:txBody>
      </p:sp>
      <p:sp>
        <p:nvSpPr>
          <p:cNvPr id="6" name="Content Placeholder 5"/>
          <p:cNvSpPr>
            <a:spLocks noGrp="1"/>
          </p:cNvSpPr>
          <p:nvPr>
            <p:ph idx="1"/>
          </p:nvPr>
        </p:nvSpPr>
        <p:spPr/>
        <p:txBody>
          <a:bodyPr>
            <a:normAutofit fontScale="92500"/>
          </a:bodyPr>
          <a:lstStyle/>
          <a:p>
            <a:r>
              <a:rPr lang="en-US" dirty="0"/>
              <a:t>All the procurement contracts are closed</a:t>
            </a:r>
          </a:p>
          <a:p>
            <a:r>
              <a:rPr lang="en-US" dirty="0"/>
              <a:t>Settle any claim issue with vendors or transfer case to account and legal department</a:t>
            </a:r>
          </a:p>
          <a:p>
            <a:r>
              <a:rPr lang="en-US" dirty="0"/>
              <a:t>Prepare follow-up action plan</a:t>
            </a:r>
          </a:p>
          <a:p>
            <a:r>
              <a:rPr lang="en-US" dirty="0"/>
              <a:t>Handover all accepted deliverables to customer</a:t>
            </a:r>
          </a:p>
          <a:p>
            <a:r>
              <a:rPr lang="en-US" dirty="0"/>
              <a:t>Lessons learned workshop</a:t>
            </a:r>
          </a:p>
          <a:p>
            <a:r>
              <a:rPr lang="en-US" dirty="0"/>
              <a:t>Share lessons learned with organization</a:t>
            </a:r>
          </a:p>
          <a:p>
            <a:r>
              <a:rPr lang="en-US" dirty="0"/>
              <a:t>Archive all the project repository</a:t>
            </a:r>
          </a:p>
          <a:p>
            <a:r>
              <a:rPr lang="en-US" dirty="0"/>
              <a:t>Inform team members and disband team</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169</a:t>
            </a:fld>
            <a:endParaRPr lang="en-US" altLang="en-US"/>
          </a:p>
        </p:txBody>
      </p:sp>
    </p:spTree>
    <p:extLst>
      <p:ext uri="{BB962C8B-B14F-4D97-AF65-F5344CB8AC3E}">
        <p14:creationId xmlns:p14="http://schemas.microsoft.com/office/powerpoint/2010/main" val="343702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174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1748" name="Title 3"/>
          <p:cNvSpPr>
            <a:spLocks noGrp="1"/>
          </p:cNvSpPr>
          <p:nvPr>
            <p:ph type="title"/>
          </p:nvPr>
        </p:nvSpPr>
        <p:spPr>
          <a:xfrm>
            <a:off x="0" y="-9525"/>
            <a:ext cx="9144000" cy="808038"/>
          </a:xfrm>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Your Project Must have Phases</a:t>
            </a: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17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D4F057-7A7F-4541-8E2B-88DB3C40B22A}" type="slidenum">
              <a:rPr lang="en-US" altLang="en-US" sz="1200" smtClean="0">
                <a:solidFill>
                  <a:srgbClr val="898989"/>
                </a:solidFill>
              </a:rPr>
              <a:pPr>
                <a:spcBef>
                  <a:spcPct val="0"/>
                </a:spcBef>
                <a:buFontTx/>
                <a:buNone/>
              </a:pPr>
              <a:t>17</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233475"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233476" name="Title 4"/>
          <p:cNvSpPr>
            <a:spLocks noGrp="1"/>
          </p:cNvSpPr>
          <p:nvPr>
            <p:ph type="title"/>
          </p:nvPr>
        </p:nvSpPr>
        <p:spPr>
          <a:xfrm>
            <a:off x="0" y="-9525"/>
            <a:ext cx="9144000" cy="808038"/>
          </a:xfrm>
        </p:spPr>
        <p:txBody>
          <a:bodyPr/>
          <a:lstStyle/>
          <a:p>
            <a:r>
              <a:rPr altLang="en-US"/>
              <a:t>Project Manager in Nutshell</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0" indent="0">
              <a:lnSpc>
                <a:spcPct val="80000"/>
              </a:lnSpc>
              <a:spcBef>
                <a:spcPts val="600"/>
              </a:spcBef>
              <a:buFont typeface="Arial" panose="020B0604020202020204" pitchFamily="34"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b="1" dirty="0">
                <a:solidFill>
                  <a:srgbClr val="000000"/>
                </a:solidFill>
                <a:ea typeface="Microsoft YaHei"/>
                <a:cs typeface="Microsoft YaHei"/>
              </a:rPr>
              <a:t>Should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Be a resourceful person who can get things done and keep all relevant stakeholders informed.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work is estimates in terms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 is done periodically</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right resource</a:t>
            </a:r>
            <a:r>
              <a:rPr lang="en-US" sz="1800" dirty="0">
                <a:solidFill>
                  <a:srgbClr val="000000"/>
                </a:solidFill>
                <a:ea typeface="Microsoft YaHei"/>
                <a:cs typeface="Microsoft YaHei"/>
              </a:rPr>
              <a:t> allocated for the work,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team is motivated, career planning</a:t>
            </a:r>
            <a:r>
              <a:rPr lang="en-US" sz="1800" dirty="0">
                <a:solidFill>
                  <a:srgbClr val="000000"/>
                </a:solidFill>
                <a:ea typeface="Microsoft YaHei"/>
                <a:cs typeface="Microsoft YaHei"/>
              </a:rPr>
              <a:t>, training and development activities are being done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scope and requirements </a:t>
            </a:r>
            <a:r>
              <a:rPr lang="en-US" sz="1800" dirty="0">
                <a:solidFill>
                  <a:srgbClr val="000000"/>
                </a:solidFill>
                <a:ea typeface="Microsoft YaHei"/>
                <a:cs typeface="Microsoft YaHei"/>
              </a:rPr>
              <a:t>are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stakeholders are sufficiently engaged, their expectations are managed</a:t>
            </a:r>
            <a:r>
              <a:rPr lang="en-US" sz="1800" dirty="0">
                <a:solidFill>
                  <a:srgbClr val="000000"/>
                </a:solidFill>
                <a:ea typeface="Microsoft YaHei"/>
                <a:cs typeface="Microsoft YaHei"/>
              </a:rPr>
              <a:t> they are being communicated proactively</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project objectives are met </a:t>
            </a:r>
            <a:r>
              <a:rPr lang="en-US" sz="1800" dirty="0">
                <a:solidFill>
                  <a:srgbClr val="000000"/>
                </a:solidFill>
                <a:ea typeface="Microsoft YaHei"/>
                <a:cs typeface="Microsoft YaHei"/>
              </a:rPr>
              <a:t>in terms of time, cost, scope and defect free product.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all </a:t>
            </a:r>
            <a:r>
              <a:rPr lang="en-US" sz="1800" u="sng" dirty="0">
                <a:solidFill>
                  <a:srgbClr val="000000"/>
                </a:solidFill>
                <a:ea typeface="Microsoft YaHei"/>
                <a:cs typeface="Microsoft YaHei"/>
              </a:rPr>
              <a:t>contractual obligations </a:t>
            </a:r>
            <a:r>
              <a:rPr lang="en-US" sz="1800" dirty="0">
                <a:solidFill>
                  <a:srgbClr val="000000"/>
                </a:solidFill>
                <a:ea typeface="Microsoft YaHei"/>
                <a:cs typeface="Microsoft YaHei"/>
              </a:rPr>
              <a:t>are fulfilled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procurements are as per contract </a:t>
            </a:r>
            <a:r>
              <a:rPr lang="en-US" sz="1800" dirty="0">
                <a:solidFill>
                  <a:srgbClr val="000000"/>
                </a:solidFill>
                <a:ea typeface="Microsoft YaHei"/>
                <a:cs typeface="Microsoft YaHei"/>
              </a:rPr>
              <a:t>&amp;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lessons learned </a:t>
            </a:r>
            <a:r>
              <a:rPr lang="en-US" sz="1800" dirty="0">
                <a:solidFill>
                  <a:srgbClr val="000000"/>
                </a:solidFill>
                <a:ea typeface="Microsoft YaHei"/>
                <a:cs typeface="Microsoft YaHei"/>
              </a:rPr>
              <a:t>are documented and implemented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Ensure </a:t>
            </a:r>
            <a:r>
              <a:rPr lang="en-US" sz="1800" u="sng" dirty="0">
                <a:solidFill>
                  <a:srgbClr val="000000"/>
                </a:solidFill>
                <a:ea typeface="Microsoft YaHei"/>
                <a:cs typeface="Microsoft YaHei"/>
              </a:rPr>
              <a:t>cost is optimized</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Participate in presales</a:t>
            </a:r>
            <a:r>
              <a:rPr lang="en-US" sz="1800" dirty="0">
                <a:solidFill>
                  <a:srgbClr val="000000"/>
                </a:solidFill>
                <a:ea typeface="Microsoft YaHei"/>
                <a:cs typeface="Microsoft YaHei"/>
              </a:rPr>
              <a:t> &amp; proposals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2334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8A7F2A6-8F8B-42E0-A1D1-C5E202921370}"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Agile Project Management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171</a:t>
            </a:fld>
            <a:endParaRPr lang="en-US" altLang="en-US"/>
          </a:p>
        </p:txBody>
      </p:sp>
    </p:spTree>
    <p:extLst>
      <p:ext uri="{BB962C8B-B14F-4D97-AF65-F5344CB8AC3E}">
        <p14:creationId xmlns:p14="http://schemas.microsoft.com/office/powerpoint/2010/main" val="39940381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of Planning</a:t>
            </a:r>
          </a:p>
        </p:txBody>
      </p:sp>
      <p:sp>
        <p:nvSpPr>
          <p:cNvPr id="3" name="Content Placeholder 2"/>
          <p:cNvSpPr>
            <a:spLocks noGrp="1"/>
          </p:cNvSpPr>
          <p:nvPr>
            <p:ph idx="1"/>
          </p:nvPr>
        </p:nvSpPr>
        <p:spPr/>
        <p:txBody>
          <a:bodyPr/>
          <a:lstStyle/>
          <a:p>
            <a:r>
              <a:rPr lang="en-US" dirty="0"/>
              <a:t>Project Level Planning</a:t>
            </a:r>
          </a:p>
          <a:p>
            <a:r>
              <a:rPr lang="en-US" dirty="0"/>
              <a:t>Release Level Planning</a:t>
            </a:r>
          </a:p>
          <a:p>
            <a:r>
              <a:rPr lang="en-US" dirty="0"/>
              <a:t>Iteration Level Planning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172</a:t>
            </a:fld>
            <a:endParaRPr lang="en-US" altLang="en-US"/>
          </a:p>
        </p:txBody>
      </p:sp>
    </p:spTree>
    <p:extLst>
      <p:ext uri="{BB962C8B-B14F-4D97-AF65-F5344CB8AC3E}">
        <p14:creationId xmlns:p14="http://schemas.microsoft.com/office/powerpoint/2010/main" val="1202437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Board</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173</a:t>
            </a:fld>
            <a:endParaRPr lang="en-US" altLang="en-US"/>
          </a:p>
        </p:txBody>
      </p:sp>
    </p:spTree>
    <p:extLst>
      <p:ext uri="{BB962C8B-B14F-4D97-AF65-F5344CB8AC3E}">
        <p14:creationId xmlns:p14="http://schemas.microsoft.com/office/powerpoint/2010/main" val="3628185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Standup Meetings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174</a:t>
            </a:fld>
            <a:endParaRPr lang="en-US" altLang="en-US"/>
          </a:p>
        </p:txBody>
      </p:sp>
    </p:spTree>
    <p:extLst>
      <p:ext uri="{BB962C8B-B14F-4D97-AF65-F5344CB8AC3E}">
        <p14:creationId xmlns:p14="http://schemas.microsoft.com/office/powerpoint/2010/main" val="10757700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893601" y="1273321"/>
            <a:ext cx="5748480" cy="483209"/>
          </a:xfrm>
          <a:prstGeom prst="rect">
            <a:avLst/>
          </a:prstGeom>
          <a:solidFill>
            <a:schemeClr val="bg1">
              <a:lumMod val="85000"/>
            </a:schemeClr>
          </a:solidFill>
        </p:spPr>
        <p:txBody>
          <a:bodyPr>
            <a:spAutoFit/>
          </a:bodyPr>
          <a:lstStyle/>
          <a:p>
            <a:pPr>
              <a:defRPr/>
            </a:pPr>
            <a:r>
              <a:rPr lang="en-US" sz="2540" dirty="0"/>
              <a:t>hari.prasad@vedavit-ps.com</a:t>
            </a:r>
          </a:p>
        </p:txBody>
      </p:sp>
      <p:sp>
        <p:nvSpPr>
          <p:cNvPr id="11" name="TextBox 10"/>
          <p:cNvSpPr txBox="1"/>
          <p:nvPr/>
        </p:nvSpPr>
        <p:spPr>
          <a:xfrm>
            <a:off x="1880641" y="1947241"/>
            <a:ext cx="5761440" cy="483209"/>
          </a:xfrm>
          <a:prstGeom prst="rect">
            <a:avLst/>
          </a:prstGeom>
          <a:solidFill>
            <a:schemeClr val="bg1">
              <a:lumMod val="85000"/>
            </a:schemeClr>
          </a:solidFill>
        </p:spPr>
        <p:txBody>
          <a:bodyPr>
            <a:spAutoFit/>
          </a:bodyPr>
          <a:lstStyle/>
          <a:p>
            <a:pPr>
              <a:defRPr/>
            </a:pPr>
            <a:r>
              <a:rPr lang="en-US" sz="2540" dirty="0"/>
              <a:t>+91 9535999336</a:t>
            </a:r>
          </a:p>
        </p:txBody>
      </p:sp>
      <p:sp>
        <p:nvSpPr>
          <p:cNvPr id="12" name="TextBox 11"/>
          <p:cNvSpPr txBox="1"/>
          <p:nvPr/>
        </p:nvSpPr>
        <p:spPr>
          <a:xfrm>
            <a:off x="1893601" y="2599562"/>
            <a:ext cx="5748480" cy="483209"/>
          </a:xfrm>
          <a:prstGeom prst="rect">
            <a:avLst/>
          </a:prstGeom>
          <a:solidFill>
            <a:schemeClr val="bg1">
              <a:lumMod val="85000"/>
            </a:schemeClr>
          </a:solidFill>
        </p:spPr>
        <p:txBody>
          <a:bodyPr>
            <a:spAutoFit/>
          </a:bodyPr>
          <a:lstStyle/>
          <a:p>
            <a:pPr>
              <a:defRPr/>
            </a:pPr>
            <a:r>
              <a:rPr lang="en-US" sz="2540" dirty="0"/>
              <a:t>http://rarementors.com</a:t>
            </a:r>
          </a:p>
        </p:txBody>
      </p:sp>
      <p:sp>
        <p:nvSpPr>
          <p:cNvPr id="13" name="TextBox 12"/>
          <p:cNvSpPr txBox="1"/>
          <p:nvPr/>
        </p:nvSpPr>
        <p:spPr>
          <a:xfrm>
            <a:off x="1848961" y="3292201"/>
            <a:ext cx="5793120" cy="483209"/>
          </a:xfrm>
          <a:prstGeom prst="rect">
            <a:avLst/>
          </a:prstGeom>
          <a:solidFill>
            <a:schemeClr val="bg1">
              <a:lumMod val="85000"/>
            </a:schemeClr>
          </a:solidFill>
        </p:spPr>
        <p:txBody>
          <a:bodyPr>
            <a:spAutoFit/>
          </a:bodyPr>
          <a:lstStyle/>
          <a:p>
            <a:pPr>
              <a:defRPr/>
            </a:pPr>
            <a:r>
              <a:rPr lang="en-US" sz="2540" dirty="0"/>
              <a:t>https://in.linkedin.com/in/harithapliyal</a:t>
            </a:r>
          </a:p>
        </p:txBody>
      </p:sp>
      <p:sp>
        <p:nvSpPr>
          <p:cNvPr id="14" name="TextBox 13"/>
          <p:cNvSpPr txBox="1"/>
          <p:nvPr/>
        </p:nvSpPr>
        <p:spPr>
          <a:xfrm>
            <a:off x="1876321" y="4019402"/>
            <a:ext cx="5765760" cy="483209"/>
          </a:xfrm>
          <a:prstGeom prst="rect">
            <a:avLst/>
          </a:prstGeom>
          <a:solidFill>
            <a:schemeClr val="bg1">
              <a:lumMod val="85000"/>
            </a:schemeClr>
          </a:solidFill>
        </p:spPr>
        <p:txBody>
          <a:bodyPr>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893601" y="4642921"/>
            <a:ext cx="5748480" cy="483209"/>
          </a:xfrm>
          <a:prstGeom prst="rect">
            <a:avLst/>
          </a:prstGeom>
          <a:solidFill>
            <a:schemeClr val="bg1">
              <a:lumMod val="85000"/>
            </a:schemeClr>
          </a:solidFill>
        </p:spPr>
        <p:txBody>
          <a:bodyPr>
            <a:spAutoFit/>
          </a:bodyPr>
          <a:lstStyle/>
          <a:p>
            <a:pPr>
              <a:defRPr/>
            </a:pPr>
            <a:r>
              <a:rPr lang="en-US" sz="2540" dirty="0"/>
              <a:t>http://pmlogy.com/pml/lifeisprojectplus</a:t>
            </a:r>
          </a:p>
        </p:txBody>
      </p:sp>
    </p:spTree>
    <p:extLst>
      <p:ext uri="{BB962C8B-B14F-4D97-AF65-F5344CB8AC3E}">
        <p14:creationId xmlns:p14="http://schemas.microsoft.com/office/powerpoint/2010/main" val="15677505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06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2291118" y="762000"/>
            <a:ext cx="5638800" cy="4114800"/>
          </a:xfrm>
          <a:prstGeom prst="rect">
            <a:avLst/>
          </a:prstGeom>
          <a:noFill/>
          <a:ln w="9525">
            <a:noFill/>
            <a:miter lim="800000"/>
            <a:headEnd/>
            <a:tailEnd/>
          </a:ln>
        </p:spPr>
        <p:txBody>
          <a:bodyPr>
            <a:normAutofit/>
          </a:bodyPr>
          <a:lstStyle/>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endParaRPr lang="en-US" sz="2200" b="1" dirty="0">
              <a:latin typeface="+mn-lt"/>
            </a:endParaRPr>
          </a:p>
          <a:p>
            <a:pPr marL="342900" indent="-342900" eaLnBrk="1" hangingPunct="1">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marL="342900" indent="-342900" eaLnBrk="1" hangingPunct="1">
              <a:spcBef>
                <a:spcPct val="20000"/>
              </a:spcBef>
              <a:buFont typeface="Arial" charset="0"/>
              <a:buNone/>
              <a:defRPr/>
            </a:pPr>
            <a:r>
              <a:rPr lang="en-US" sz="1200" dirty="0">
                <a:latin typeface="+mn-lt"/>
              </a:rPr>
              <a:t>PMP,  PMI-ACP, MCITP, Princ2 Practitioner, CSM, MBA, MCA, CIC, PGDFM</a:t>
            </a:r>
          </a:p>
          <a:p>
            <a:pPr marL="342900" indent="-342900" eaLnBrk="1" hangingPunct="1">
              <a:spcBef>
                <a:spcPct val="20000"/>
              </a:spcBef>
              <a:buFont typeface="Arial" charset="0"/>
              <a:buNone/>
              <a:defRPr/>
            </a:pPr>
            <a:r>
              <a:rPr lang="en-US" sz="1600" dirty="0">
                <a:latin typeface="+mn-lt"/>
              </a:rPr>
              <a:t>PMO Architect &amp; Project Management Evangelist</a:t>
            </a:r>
          </a:p>
          <a:p>
            <a:pPr marL="342900" indent="-342900" eaLnBrk="1" hangingPunct="1">
              <a:spcBef>
                <a:spcPct val="20000"/>
              </a:spcBef>
              <a:buFont typeface="Arial" charset="0"/>
              <a:buNone/>
              <a:defRPr/>
            </a:pPr>
            <a:endParaRPr lang="en-US" sz="1600" dirty="0">
              <a:latin typeface="+mn-lt"/>
              <a:hlinkClick r:id="rId4"/>
            </a:endParaRPr>
          </a:p>
          <a:p>
            <a:pPr marL="342900" indent="-342900" eaLnBrk="1" hangingPunct="1">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eaLnBrk="1" hangingPunct="1">
              <a:spcBef>
                <a:spcPct val="20000"/>
              </a:spcBef>
              <a:buFont typeface="Arial" charset="0"/>
              <a:buNone/>
              <a:defRPr/>
            </a:pPr>
            <a:endParaRPr lang="en-US" sz="1500" dirty="0">
              <a:latin typeface="+mn-lt"/>
            </a:endParaRPr>
          </a:p>
          <a:p>
            <a:pPr marL="342900" indent="-342900" eaLnBrk="1" hangingPunct="1">
              <a:spcBef>
                <a:spcPct val="20000"/>
              </a:spcBef>
              <a:buFont typeface="Arial" charset="0"/>
              <a:buNone/>
              <a:defRPr/>
            </a:pPr>
            <a:r>
              <a:rPr lang="en-US" sz="1500" dirty="0">
                <a:latin typeface="+mn-lt"/>
              </a:rPr>
              <a:t>For content related queries please contact me via</a:t>
            </a:r>
          </a:p>
          <a:p>
            <a:pPr marL="342900" indent="-342900" eaLnBrk="1" hangingPunct="1">
              <a:spcBef>
                <a:spcPct val="20000"/>
              </a:spcBef>
              <a:buFont typeface="Arial" charset="0"/>
              <a:buNone/>
              <a:defRPr/>
            </a:pPr>
            <a:r>
              <a:rPr lang="en-US" sz="1500" dirty="0">
                <a:latin typeface="+mn-lt"/>
              </a:rPr>
              <a:t>	hari.Prasad@vedavit-ps.com</a:t>
            </a:r>
          </a:p>
        </p:txBody>
      </p:sp>
      <p:sp>
        <p:nvSpPr>
          <p:cNvPr id="235524"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05F760-1AED-46DA-8F21-8BC1BE5B4868}"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
        <p:nvSpPr>
          <p:cNvPr id="235525"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800">
                <a:latin typeface="Arial" panose="020B0604020202020204" pitchFamily="34" charset="0"/>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altLang="en-US" dirty="0"/>
              <a:t>Understanding Project Lifecycle</a:t>
            </a:r>
            <a:endParaRPr lang="en-IN" altLang="en-US" dirty="0"/>
          </a:p>
        </p:txBody>
      </p:sp>
      <p:sp>
        <p:nvSpPr>
          <p:cNvPr id="3584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3B5D3A-2473-4EB6-A139-1BD69BADDF44}" type="slidenum">
              <a:rPr lang="en-US" altLang="en-US" sz="1000" smtClean="0">
                <a:latin typeface="Trebuchet MS" panose="020B0603020202020204" pitchFamily="34" charset="0"/>
              </a:rPr>
              <a:pPr>
                <a:spcBef>
                  <a:spcPct val="0"/>
                </a:spcBef>
                <a:buFontTx/>
                <a:buNone/>
              </a:pPr>
              <a:t>18</a:t>
            </a:fld>
            <a:endParaRPr lang="en-US" altLang="en-US" sz="1000">
              <a:latin typeface="Trebuchet MS" panose="020B0603020202020204" pitchFamily="34" charset="0"/>
            </a:endParaRPr>
          </a:p>
        </p:txBody>
      </p:sp>
      <p:sp>
        <p:nvSpPr>
          <p:cNvPr id="35844" name="Rectangle 2"/>
          <p:cNvSpPr>
            <a:spLocks noChangeArrowheads="1"/>
          </p:cNvSpPr>
          <p:nvPr/>
        </p:nvSpPr>
        <p:spPr bwMode="auto">
          <a:xfrm>
            <a:off x="685800" y="0"/>
            <a:ext cx="7543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00FF"/>
              </a:solidFill>
              <a:latin typeface="Trebuchet MS" panose="020B0603020202020204" pitchFamily="34" charset="0"/>
            </a:endParaRPr>
          </a:p>
        </p:txBody>
      </p:sp>
      <p:sp>
        <p:nvSpPr>
          <p:cNvPr id="35845" name="AutoShape 3"/>
          <p:cNvSpPr>
            <a:spLocks noChangeArrowheads="1"/>
          </p:cNvSpPr>
          <p:nvPr/>
        </p:nvSpPr>
        <p:spPr bwMode="auto">
          <a:xfrm>
            <a:off x="3505200" y="1981200"/>
            <a:ext cx="1371600" cy="1066800"/>
          </a:xfrm>
          <a:prstGeom prst="chevron">
            <a:avLst>
              <a:gd name="adj" fmla="val 32143"/>
            </a:avLst>
          </a:prstGeom>
          <a:solidFill>
            <a:schemeClr val="folHlink"/>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II</a:t>
            </a:r>
          </a:p>
        </p:txBody>
      </p:sp>
      <p:sp>
        <p:nvSpPr>
          <p:cNvPr id="35846" name="AutoShape 4"/>
          <p:cNvSpPr>
            <a:spLocks noChangeArrowheads="1"/>
          </p:cNvSpPr>
          <p:nvPr/>
        </p:nvSpPr>
        <p:spPr bwMode="auto">
          <a:xfrm>
            <a:off x="1676400" y="2057400"/>
            <a:ext cx="1524000" cy="1066800"/>
          </a:xfrm>
          <a:prstGeom prst="chevron">
            <a:avLst>
              <a:gd name="adj" fmla="val 35714"/>
            </a:avLst>
          </a:prstGeom>
          <a:solidFill>
            <a:srgbClr val="64EE82"/>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a:t>
            </a:r>
            <a:br>
              <a:rPr lang="en-US" altLang="en-US" sz="2400">
                <a:latin typeface="Trebuchet MS" panose="020B0603020202020204" pitchFamily="34" charset="0"/>
              </a:rPr>
            </a:br>
            <a:r>
              <a:rPr lang="en-US" altLang="en-US" sz="2400">
                <a:latin typeface="Trebuchet MS" panose="020B0603020202020204" pitchFamily="34" charset="0"/>
              </a:rPr>
              <a:t>I</a:t>
            </a:r>
          </a:p>
        </p:txBody>
      </p:sp>
      <p:sp>
        <p:nvSpPr>
          <p:cNvPr id="35847" name="AutoShape 5"/>
          <p:cNvSpPr>
            <a:spLocks noChangeArrowheads="1"/>
          </p:cNvSpPr>
          <p:nvPr/>
        </p:nvSpPr>
        <p:spPr bwMode="auto">
          <a:xfrm>
            <a:off x="5105400" y="2057400"/>
            <a:ext cx="1371600" cy="1066800"/>
          </a:xfrm>
          <a:prstGeom prst="chevron">
            <a:avLst>
              <a:gd name="adj" fmla="val 32143"/>
            </a:avLst>
          </a:prstGeom>
          <a:solidFill>
            <a:srgbClr val="85CD85"/>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III</a:t>
            </a:r>
          </a:p>
        </p:txBody>
      </p:sp>
      <p:sp>
        <p:nvSpPr>
          <p:cNvPr id="35848" name="AutoShape 6"/>
          <p:cNvSpPr>
            <a:spLocks noChangeArrowheads="1"/>
          </p:cNvSpPr>
          <p:nvPr/>
        </p:nvSpPr>
        <p:spPr bwMode="auto">
          <a:xfrm>
            <a:off x="6781800" y="1981200"/>
            <a:ext cx="1371600" cy="1066800"/>
          </a:xfrm>
          <a:prstGeom prst="chevron">
            <a:avLst>
              <a:gd name="adj" fmla="val 32143"/>
            </a:avLst>
          </a:prstGeom>
          <a:solidFill>
            <a:srgbClr val="F95983"/>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   Phase </a:t>
            </a:r>
            <a:br>
              <a:rPr lang="en-US" altLang="en-US" sz="2400">
                <a:latin typeface="Trebuchet MS" panose="020B0603020202020204" pitchFamily="34" charset="0"/>
              </a:rPr>
            </a:br>
            <a:r>
              <a:rPr lang="en-US" altLang="en-US" sz="2400">
                <a:latin typeface="Trebuchet MS" panose="020B0603020202020204" pitchFamily="34" charset="0"/>
              </a:rPr>
              <a:t>IV</a:t>
            </a:r>
          </a:p>
        </p:txBody>
      </p:sp>
      <p:sp>
        <p:nvSpPr>
          <p:cNvPr id="35849" name="Oval 7"/>
          <p:cNvSpPr>
            <a:spLocks noChangeArrowheads="1"/>
          </p:cNvSpPr>
          <p:nvPr/>
        </p:nvSpPr>
        <p:spPr bwMode="auto">
          <a:xfrm>
            <a:off x="2819400" y="4191000"/>
            <a:ext cx="1143000" cy="685800"/>
          </a:xfrm>
          <a:prstGeom prst="ellipse">
            <a:avLst/>
          </a:prstGeom>
          <a:solidFill>
            <a:schemeClr val="accent1"/>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a</a:t>
            </a:r>
          </a:p>
        </p:txBody>
      </p:sp>
      <p:sp>
        <p:nvSpPr>
          <p:cNvPr id="35850" name="Oval 8"/>
          <p:cNvSpPr>
            <a:spLocks noChangeArrowheads="1"/>
          </p:cNvSpPr>
          <p:nvPr/>
        </p:nvSpPr>
        <p:spPr bwMode="auto">
          <a:xfrm>
            <a:off x="4495800" y="4191000"/>
            <a:ext cx="1143000" cy="685800"/>
          </a:xfrm>
          <a:prstGeom prst="ellipse">
            <a:avLst/>
          </a:prstGeom>
          <a:solidFill>
            <a:srgbClr val="DFE56D"/>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b</a:t>
            </a:r>
          </a:p>
        </p:txBody>
      </p:sp>
      <p:sp>
        <p:nvSpPr>
          <p:cNvPr id="35851" name="Oval 9"/>
          <p:cNvSpPr>
            <a:spLocks noChangeArrowheads="1"/>
          </p:cNvSpPr>
          <p:nvPr/>
        </p:nvSpPr>
        <p:spPr bwMode="auto">
          <a:xfrm>
            <a:off x="6400800" y="4267200"/>
            <a:ext cx="1143000" cy="685800"/>
          </a:xfrm>
          <a:prstGeom prst="ellipse">
            <a:avLst/>
          </a:prstGeom>
          <a:solidFill>
            <a:srgbClr val="8DC1C5"/>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c</a:t>
            </a:r>
          </a:p>
        </p:txBody>
      </p:sp>
      <p:sp>
        <p:nvSpPr>
          <p:cNvPr id="35852" name="AutoShape 10"/>
          <p:cNvSpPr>
            <a:spLocks noChangeArrowheads="1"/>
          </p:cNvSpPr>
          <p:nvPr/>
        </p:nvSpPr>
        <p:spPr bwMode="auto">
          <a:xfrm>
            <a:off x="3200400" y="2895600"/>
            <a:ext cx="304800" cy="1143000"/>
          </a:xfrm>
          <a:prstGeom prst="downArrow">
            <a:avLst>
              <a:gd name="adj1" fmla="val 50000"/>
              <a:gd name="adj2" fmla="val 9375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3" name="AutoShape 11"/>
          <p:cNvSpPr>
            <a:spLocks noChangeArrowheads="1"/>
          </p:cNvSpPr>
          <p:nvPr/>
        </p:nvSpPr>
        <p:spPr bwMode="auto">
          <a:xfrm>
            <a:off x="4724400" y="2895600"/>
            <a:ext cx="304800" cy="1143000"/>
          </a:xfrm>
          <a:prstGeom prst="downArrow">
            <a:avLst>
              <a:gd name="adj1" fmla="val 50000"/>
              <a:gd name="adj2" fmla="val 9375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4" name="AutoShape 12"/>
          <p:cNvSpPr>
            <a:spLocks noChangeArrowheads="1"/>
          </p:cNvSpPr>
          <p:nvPr/>
        </p:nvSpPr>
        <p:spPr bwMode="auto">
          <a:xfrm>
            <a:off x="6477000" y="2895600"/>
            <a:ext cx="304800" cy="1371600"/>
          </a:xfrm>
          <a:prstGeom prst="downArrow">
            <a:avLst>
              <a:gd name="adj1" fmla="val 50000"/>
              <a:gd name="adj2" fmla="val 1125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55" name="Rectangle 13"/>
          <p:cNvSpPr>
            <a:spLocks noChangeArrowheads="1"/>
          </p:cNvSpPr>
          <p:nvPr/>
        </p:nvSpPr>
        <p:spPr bwMode="auto">
          <a:xfrm>
            <a:off x="2819400" y="5486400"/>
            <a:ext cx="4572000" cy="685800"/>
          </a:xfrm>
          <a:prstGeom prst="rect">
            <a:avLst/>
          </a:prstGeom>
          <a:solidFill>
            <a:srgbClr val="58FAE7"/>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solidFill>
                  <a:schemeClr val="tx2"/>
                </a:solidFill>
                <a:latin typeface="Trebuchet MS" panose="020B0603020202020204" pitchFamily="34" charset="0"/>
              </a:rPr>
              <a:t>Deliverables</a:t>
            </a:r>
          </a:p>
        </p:txBody>
      </p:sp>
      <p:sp>
        <p:nvSpPr>
          <p:cNvPr id="35856" name="Line 14"/>
          <p:cNvSpPr>
            <a:spLocks noChangeShapeType="1"/>
          </p:cNvSpPr>
          <p:nvPr/>
        </p:nvSpPr>
        <p:spPr bwMode="auto">
          <a:xfrm flipH="1" flipV="1">
            <a:off x="3962400" y="4953000"/>
            <a:ext cx="685800" cy="5334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7" name="Line 15"/>
          <p:cNvSpPr>
            <a:spLocks noChangeShapeType="1"/>
          </p:cNvSpPr>
          <p:nvPr/>
        </p:nvSpPr>
        <p:spPr bwMode="auto">
          <a:xfrm flipV="1">
            <a:off x="5257800" y="5029200"/>
            <a:ext cx="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8" name="Line 16"/>
          <p:cNvSpPr>
            <a:spLocks noChangeShapeType="1"/>
          </p:cNvSpPr>
          <p:nvPr/>
        </p:nvSpPr>
        <p:spPr bwMode="auto">
          <a:xfrm flipV="1">
            <a:off x="6248400" y="5029200"/>
            <a:ext cx="533400" cy="4572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59" name="Text Box 17"/>
          <p:cNvSpPr txBox="1">
            <a:spLocks noChangeArrowheads="1"/>
          </p:cNvSpPr>
          <p:nvPr/>
        </p:nvSpPr>
        <p:spPr bwMode="auto">
          <a:xfrm rot="5117271">
            <a:off x="31607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0" name="Text Box 18"/>
          <p:cNvSpPr txBox="1">
            <a:spLocks noChangeArrowheads="1"/>
          </p:cNvSpPr>
          <p:nvPr/>
        </p:nvSpPr>
        <p:spPr bwMode="auto">
          <a:xfrm rot="5117271">
            <a:off x="48371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1" name="Text Box 19"/>
          <p:cNvSpPr txBox="1">
            <a:spLocks noChangeArrowheads="1"/>
          </p:cNvSpPr>
          <p:nvPr/>
        </p:nvSpPr>
        <p:spPr bwMode="auto">
          <a:xfrm rot="5117271">
            <a:off x="6437313" y="2324100"/>
            <a:ext cx="506412" cy="274638"/>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Exits</a:t>
            </a:r>
          </a:p>
        </p:txBody>
      </p:sp>
      <p:sp>
        <p:nvSpPr>
          <p:cNvPr id="35862" name="Oval 20"/>
          <p:cNvSpPr>
            <a:spLocks noChangeArrowheads="1"/>
          </p:cNvSpPr>
          <p:nvPr/>
        </p:nvSpPr>
        <p:spPr bwMode="auto">
          <a:xfrm>
            <a:off x="7543800" y="4648200"/>
            <a:ext cx="1143000" cy="685800"/>
          </a:xfrm>
          <a:prstGeom prst="ellipse">
            <a:avLst/>
          </a:prstGeom>
          <a:solidFill>
            <a:schemeClr val="folHlink"/>
          </a:solidFill>
          <a:ln w="12700" cap="sq">
            <a:solidFill>
              <a:schemeClr val="tx1"/>
            </a:solidFill>
            <a:round/>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rebuchet MS" panose="020B0603020202020204" pitchFamily="34" charset="0"/>
              </a:rPr>
              <a:t>d</a:t>
            </a:r>
          </a:p>
        </p:txBody>
      </p:sp>
      <p:sp>
        <p:nvSpPr>
          <p:cNvPr id="35863" name="Line 21"/>
          <p:cNvSpPr>
            <a:spLocks noChangeShapeType="1"/>
          </p:cNvSpPr>
          <p:nvPr/>
        </p:nvSpPr>
        <p:spPr bwMode="auto">
          <a:xfrm flipV="1">
            <a:off x="7086600" y="5257800"/>
            <a:ext cx="685800" cy="22860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35864" name="AutoShape 22"/>
          <p:cNvSpPr>
            <a:spLocks noChangeArrowheads="1"/>
          </p:cNvSpPr>
          <p:nvPr/>
        </p:nvSpPr>
        <p:spPr bwMode="auto">
          <a:xfrm>
            <a:off x="8229600" y="2743200"/>
            <a:ext cx="228600" cy="1828800"/>
          </a:xfrm>
          <a:prstGeom prst="downArrow">
            <a:avLst>
              <a:gd name="adj1" fmla="val 50000"/>
              <a:gd name="adj2" fmla="val 20000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GB" altLang="en-US" sz="2400">
              <a:latin typeface="Trebuchet MS" panose="020B0603020202020204" pitchFamily="34" charset="0"/>
            </a:endParaRPr>
          </a:p>
        </p:txBody>
      </p:sp>
      <p:sp>
        <p:nvSpPr>
          <p:cNvPr id="35865" name="Text Box 23"/>
          <p:cNvSpPr txBox="1">
            <a:spLocks noChangeArrowheads="1"/>
          </p:cNvSpPr>
          <p:nvPr/>
        </p:nvSpPr>
        <p:spPr bwMode="auto">
          <a:xfrm rot="5189740">
            <a:off x="7843044" y="1940719"/>
            <a:ext cx="1108075" cy="274637"/>
          </a:xfrm>
          <a:prstGeom prst="rect">
            <a:avLst/>
          </a:prstGeom>
          <a:solidFill>
            <a:srgbClr val="1BD0FB"/>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Trebuchet MS" panose="020B0603020202020204" pitchFamily="34" charset="0"/>
              </a:rPr>
              <a:t>Closure </a:t>
            </a:r>
          </a:p>
        </p:txBody>
      </p:sp>
      <p:sp>
        <p:nvSpPr>
          <p:cNvPr id="35866" name="Rectangle 24"/>
          <p:cNvSpPr>
            <a:spLocks noChangeArrowheads="1"/>
          </p:cNvSpPr>
          <p:nvPr/>
        </p:nvSpPr>
        <p:spPr bwMode="auto">
          <a:xfrm>
            <a:off x="2133600" y="1295400"/>
            <a:ext cx="5867400" cy="457200"/>
          </a:xfrm>
          <a:prstGeom prst="rect">
            <a:avLst/>
          </a:prstGeom>
          <a:solidFill>
            <a:srgbClr val="D9D779"/>
          </a:solidFill>
          <a:ln w="12700" cap="sq">
            <a:solidFill>
              <a:schemeClr val="folHlink"/>
            </a:solidFill>
            <a:miter lim="800000"/>
            <a:headEnd type="none" w="sm" len="sm"/>
            <a:tailEnd type="none" w="sm" len="sm"/>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35867" name="Text Box 25"/>
          <p:cNvSpPr txBox="1">
            <a:spLocks noChangeArrowheads="1"/>
          </p:cNvSpPr>
          <p:nvPr/>
        </p:nvSpPr>
        <p:spPr bwMode="auto">
          <a:xfrm>
            <a:off x="2209800" y="1295400"/>
            <a:ext cx="551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latin typeface="Trebuchet MS" panose="020B0603020202020204" pitchFamily="34" charset="0"/>
              </a:rPr>
              <a:t>Performing Organization/ Stakeholders</a:t>
            </a:r>
          </a:p>
        </p:txBody>
      </p:sp>
      <p:sp>
        <p:nvSpPr>
          <p:cNvPr id="35868" name="Line 26"/>
          <p:cNvSpPr>
            <a:spLocks noChangeShapeType="1"/>
          </p:cNvSpPr>
          <p:nvPr/>
        </p:nvSpPr>
        <p:spPr bwMode="auto">
          <a:xfrm flipV="1">
            <a:off x="2362200" y="1752600"/>
            <a:ext cx="381000" cy="3048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69" name="Line 27"/>
          <p:cNvSpPr>
            <a:spLocks noChangeShapeType="1"/>
          </p:cNvSpPr>
          <p:nvPr/>
        </p:nvSpPr>
        <p:spPr bwMode="auto">
          <a:xfrm flipV="1">
            <a:off x="4191000" y="1752600"/>
            <a:ext cx="0" cy="228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0" name="Line 28"/>
          <p:cNvSpPr>
            <a:spLocks noChangeShapeType="1"/>
          </p:cNvSpPr>
          <p:nvPr/>
        </p:nvSpPr>
        <p:spPr bwMode="auto">
          <a:xfrm flipH="1" flipV="1">
            <a:off x="5638800" y="1752600"/>
            <a:ext cx="76200" cy="3048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1" name="Line 29"/>
          <p:cNvSpPr>
            <a:spLocks noChangeShapeType="1"/>
          </p:cNvSpPr>
          <p:nvPr/>
        </p:nvSpPr>
        <p:spPr bwMode="auto">
          <a:xfrm flipH="1" flipV="1">
            <a:off x="7086600" y="1752600"/>
            <a:ext cx="457200" cy="228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2" name="Text Box 30"/>
          <p:cNvSpPr txBox="1">
            <a:spLocks noChangeArrowheads="1"/>
          </p:cNvSpPr>
          <p:nvPr/>
        </p:nvSpPr>
        <p:spPr bwMode="auto">
          <a:xfrm rot="5189740">
            <a:off x="742157" y="2450306"/>
            <a:ext cx="1066800" cy="274637"/>
          </a:xfrm>
          <a:prstGeom prst="rect">
            <a:avLst/>
          </a:prstGeom>
          <a:solidFill>
            <a:srgbClr val="FF99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b="1">
                <a:latin typeface="Trebuchet MS" panose="020B0603020202020204" pitchFamily="34" charset="0"/>
              </a:rPr>
              <a:t>Initiation</a:t>
            </a:r>
          </a:p>
        </p:txBody>
      </p:sp>
      <p:sp>
        <p:nvSpPr>
          <p:cNvPr id="35873" name="Line 31"/>
          <p:cNvSpPr>
            <a:spLocks noChangeShapeType="1"/>
          </p:cNvSpPr>
          <p:nvPr/>
        </p:nvSpPr>
        <p:spPr bwMode="auto">
          <a:xfrm flipV="1">
            <a:off x="1295400" y="1447800"/>
            <a:ext cx="838200" cy="6096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74" name="Line 32"/>
          <p:cNvSpPr>
            <a:spLocks noChangeShapeType="1"/>
          </p:cNvSpPr>
          <p:nvPr/>
        </p:nvSpPr>
        <p:spPr bwMode="auto">
          <a:xfrm flipH="1" flipV="1">
            <a:off x="8001000" y="1371600"/>
            <a:ext cx="381000" cy="15240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337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3796"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33797" name="Title 4"/>
          <p:cNvSpPr>
            <a:spLocks noGrp="1"/>
          </p:cNvSpPr>
          <p:nvPr>
            <p:ph type="title"/>
          </p:nvPr>
        </p:nvSpPr>
        <p:spPr>
          <a:xfrm>
            <a:off x="0" y="-9525"/>
            <a:ext cx="9144000" cy="808038"/>
          </a:xfrm>
        </p:spPr>
        <p:txBody>
          <a:bodyPr/>
          <a:lstStyle/>
          <a:p>
            <a:r>
              <a:rPr altLang="en-US"/>
              <a:t>Who are Stakeholders?</a:t>
            </a:r>
          </a:p>
        </p:txBody>
      </p:sp>
      <p:sp>
        <p:nvSpPr>
          <p:cNvPr id="33798"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380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84EEF2-0C71-49E3-8361-E25AF9008DAE}" type="slidenum">
              <a:rPr lang="en-US" altLang="en-US" sz="1200" smtClean="0">
                <a:solidFill>
                  <a:srgbClr val="898989"/>
                </a:solidFill>
              </a:rPr>
              <a:pPr>
                <a:spcBef>
                  <a:spcPct val="0"/>
                </a:spcBef>
                <a:buFontTx/>
                <a:buNone/>
              </a:pPr>
              <a:t>19</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extBox 2"/>
          <p:cNvSpPr txBox="1">
            <a:spLocks noChangeArrowheads="1"/>
          </p:cNvSpPr>
          <p:nvPr/>
        </p:nvSpPr>
        <p:spPr bwMode="auto">
          <a:xfrm>
            <a:off x="303213" y="1400175"/>
            <a:ext cx="8612187"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20700" indent="-520700"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lnSpc>
                <a:spcPct val="150000"/>
              </a:lnSpc>
              <a:buFont typeface="Wingdings" panose="05000000000000000000" pitchFamily="2" charset="2"/>
              <a:buChar char="v"/>
            </a:pPr>
            <a:endParaRPr lang="en-US" altLang="en-US" sz="2800" dirty="0">
              <a:latin typeface="Arial" panose="020B0604020202020204" pitchFamily="34" charset="0"/>
            </a:endParaRPr>
          </a:p>
        </p:txBody>
      </p:sp>
      <p:sp>
        <p:nvSpPr>
          <p:cNvPr id="4" name="TextBox 3"/>
          <p:cNvSpPr txBox="1"/>
          <p:nvPr/>
        </p:nvSpPr>
        <p:spPr>
          <a:xfrm>
            <a:off x="2387600" y="190500"/>
            <a:ext cx="4711700" cy="554038"/>
          </a:xfrm>
          <a:prstGeom prst="rect">
            <a:avLst/>
          </a:prstGeom>
          <a:noFill/>
        </p:spPr>
        <p:txBody>
          <a:bodyPr wrap="none">
            <a:spAutoFit/>
          </a:bodyPr>
          <a:lstStyle/>
          <a:p>
            <a:pPr>
              <a:defRPr/>
            </a:pPr>
            <a:r>
              <a:rPr lang="en-US" sz="3000" b="1" dirty="0">
                <a:solidFill>
                  <a:schemeClr val="tx2"/>
                </a:solidFill>
                <a:latin typeface="+mj-lt"/>
                <a:ea typeface="+mj-ea"/>
                <a:cs typeface="+mj-cs"/>
              </a:rPr>
              <a:t>Workshop Ground Rules</a:t>
            </a:r>
          </a:p>
        </p:txBody>
      </p:sp>
      <p:sp>
        <p:nvSpPr>
          <p:cNvPr id="2" name="Title 1"/>
          <p:cNvSpPr>
            <a:spLocks noGrp="1"/>
          </p:cNvSpPr>
          <p:nvPr>
            <p:ph type="title"/>
          </p:nvPr>
        </p:nvSpPr>
        <p:spPr/>
        <p:txBody>
          <a:bodyPr/>
          <a:lstStyle/>
          <a:p>
            <a:r>
              <a:rPr lang="en-US" dirty="0"/>
              <a:t>Ground Rule</a:t>
            </a:r>
          </a:p>
        </p:txBody>
      </p:sp>
      <p:sp>
        <p:nvSpPr>
          <p:cNvPr id="3" name="Content Placeholder 2"/>
          <p:cNvSpPr>
            <a:spLocks noGrp="1"/>
          </p:cNvSpPr>
          <p:nvPr>
            <p:ph idx="1"/>
          </p:nvPr>
        </p:nvSpPr>
        <p:spPr/>
        <p:txBody>
          <a:bodyPr>
            <a:normAutofit/>
          </a:bodyPr>
          <a:lstStyle/>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Please keep your mobile on the silent mode.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Always take your calls outside the training room.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Keep your focus on the ongoing topic. </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Await your turn during the questionnaire round.</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Strictly follow the workshop schedule for management of time.</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Celebrate every moment, every contribution</a:t>
            </a:r>
          </a:p>
          <a:p>
            <a:pPr marL="463550" indent="-463550" eaLnBrk="1" hangingPunct="1">
              <a:lnSpc>
                <a:spcPct val="150000"/>
              </a:lnSpc>
              <a:buFont typeface="Wingdings" panose="05000000000000000000" pitchFamily="2" charset="2"/>
              <a:buChar char="Ø"/>
            </a:pPr>
            <a:r>
              <a:rPr lang="en-US" altLang="en-US" sz="2400" dirty="0">
                <a:latin typeface="Arial" panose="020B0604020202020204" pitchFamily="34" charset="0"/>
              </a:rPr>
              <a:t>Everybody need to contribute</a:t>
            </a:r>
            <a:endParaRPr lang="en-US" sz="2400" dirty="0"/>
          </a:p>
        </p:txBody>
      </p:sp>
      <p:sp>
        <p:nvSpPr>
          <p:cNvPr id="5" name="Slide Number Placeholder 4"/>
          <p:cNvSpPr>
            <a:spLocks noGrp="1"/>
          </p:cNvSpPr>
          <p:nvPr>
            <p:ph type="sldNum" sz="quarter" idx="12"/>
          </p:nvPr>
        </p:nvSpPr>
        <p:spPr>
          <a:prstGeom prst="rect">
            <a:avLst/>
          </a:prstGeom>
        </p:spPr>
        <p:txBody>
          <a:bodyPr/>
          <a:lstStyle>
            <a:lvl1pPr eaLnBrk="0" hangingPunct="0">
              <a:defRPr sz="2400" i="1">
                <a:solidFill>
                  <a:schemeClr val="tx1"/>
                </a:solidFill>
                <a:latin typeface="Times New Roman" panose="02020603050405020304" pitchFamily="18" charset="0"/>
                <a:cs typeface="Arial" panose="020B0604020202020204" pitchFamily="34" charset="0"/>
              </a:defRPr>
            </a:lvl1pPr>
            <a:lvl2pPr marL="742950" indent="-285750" eaLnBrk="0" hangingPunct="0">
              <a:defRPr sz="2400" i="1">
                <a:solidFill>
                  <a:schemeClr val="tx1"/>
                </a:solidFill>
                <a:latin typeface="Times New Roman" panose="02020603050405020304" pitchFamily="18" charset="0"/>
                <a:cs typeface="Arial" panose="020B0604020202020204" pitchFamily="34" charset="0"/>
              </a:defRPr>
            </a:lvl2pPr>
            <a:lvl3pPr marL="1143000" indent="-228600" eaLnBrk="0" hangingPunct="0">
              <a:defRPr sz="2400" i="1">
                <a:solidFill>
                  <a:schemeClr val="tx1"/>
                </a:solidFill>
                <a:latin typeface="Times New Roman" panose="02020603050405020304" pitchFamily="18" charset="0"/>
                <a:cs typeface="Arial" panose="020B0604020202020204" pitchFamily="34" charset="0"/>
              </a:defRPr>
            </a:lvl3pPr>
            <a:lvl4pPr marL="1600200" indent="-228600" eaLnBrk="0" hangingPunct="0">
              <a:defRPr sz="2400" i="1">
                <a:solidFill>
                  <a:schemeClr val="tx1"/>
                </a:solidFill>
                <a:latin typeface="Times New Roman" panose="02020603050405020304" pitchFamily="18" charset="0"/>
                <a:cs typeface="Arial" panose="020B0604020202020204" pitchFamily="34" charset="0"/>
              </a:defRPr>
            </a:lvl4pPr>
            <a:lvl5pPr marL="2057400" indent="-228600" eaLnBrk="0" hangingPunct="0">
              <a:defRPr sz="2400" i="1">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cs typeface="Arial" panose="020B0604020202020204" pitchFamily="34" charset="0"/>
              </a:defRPr>
            </a:lvl9pPr>
          </a:lstStyle>
          <a:p>
            <a:pPr eaLnBrk="1" hangingPunct="1"/>
            <a:fld id="{366E7236-3007-4551-BED2-1460A67E52CC}" type="slidenum">
              <a:rPr lang="en-US" altLang="en-US" sz="1200">
                <a:solidFill>
                  <a:srgbClr val="898989"/>
                </a:solidFill>
              </a:rPr>
              <a:pPr eaLnBrk="1" hangingPunct="1"/>
              <a:t>2</a:t>
            </a:fld>
            <a:endParaRPr lang="en-US" altLang="en-US" sz="1200">
              <a:solidFill>
                <a:srgbClr val="898989"/>
              </a:solidFill>
            </a:endParaRPr>
          </a:p>
        </p:txBody>
      </p:sp>
    </p:spTree>
    <p:custDataLst>
      <p:tags r:id="rId1"/>
    </p:custDataLst>
    <p:extLst>
      <p:ext uri="{BB962C8B-B14F-4D97-AF65-F5344CB8AC3E}">
        <p14:creationId xmlns:p14="http://schemas.microsoft.com/office/powerpoint/2010/main" val="1924422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20</a:t>
            </a:fld>
            <a:endParaRPr lang="en-US" alt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2265857"/>
              </p:ext>
            </p:extLst>
          </p:nvPr>
        </p:nvGraphicFramePr>
        <p:xfrm>
          <a:off x="457200" y="609600"/>
          <a:ext cx="82296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68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21</a:t>
            </a:fld>
            <a:endParaRPr lang="en-US" altLang="en-US"/>
          </a:p>
        </p:txBody>
      </p:sp>
      <p:sp>
        <p:nvSpPr>
          <p:cNvPr id="6" name="Title 5"/>
          <p:cNvSpPr>
            <a:spLocks noGrp="1"/>
          </p:cNvSpPr>
          <p:nvPr>
            <p:ph type="ctrTitle"/>
          </p:nvPr>
        </p:nvSpPr>
        <p:spPr/>
        <p:txBody>
          <a:bodyPr/>
          <a:lstStyle/>
          <a:p>
            <a:r>
              <a:rPr lang="en-US" dirty="0"/>
              <a:t>Let's Prepare Stakeholder Register</a:t>
            </a:r>
          </a:p>
        </p:txBody>
      </p:sp>
    </p:spTree>
    <p:extLst>
      <p:ext uri="{BB962C8B-B14F-4D97-AF65-F5344CB8AC3E}">
        <p14:creationId xmlns:p14="http://schemas.microsoft.com/office/powerpoint/2010/main" val="3090417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pPr>
              <a:defRPr/>
            </a:pPr>
            <a:r>
              <a:rPr/>
              <a:t>Value Delivery &amp; Project Life Cycle</a:t>
            </a:r>
          </a:p>
        </p:txBody>
      </p:sp>
      <p:graphicFrame>
        <p:nvGraphicFramePr>
          <p:cNvPr id="6" name="Content Placeholder 5"/>
          <p:cNvGraphicFramePr>
            <a:graphicFrameLocks noGrp="1"/>
          </p:cNvGraphicFramePr>
          <p:nvPr>
            <p:ph idx="1"/>
          </p:nvPr>
        </p:nvGraphicFramePr>
        <p:xfrm>
          <a:off x="990600" y="1524000"/>
          <a:ext cx="2438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1737" name="Rectangle 14"/>
          <p:cNvSpPr>
            <a:spLocks noChangeArrowheads="1"/>
          </p:cNvSpPr>
          <p:nvPr/>
        </p:nvSpPr>
        <p:spPr bwMode="auto">
          <a:xfrm>
            <a:off x="2590800" y="838200"/>
            <a:ext cx="455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a:solidFill>
                  <a:schemeClr val="tx1"/>
                </a:solidFill>
              </a:rPr>
              <a:t>Lifecycles: Waterfall- Iterative- Agile</a:t>
            </a:r>
          </a:p>
        </p:txBody>
      </p:sp>
      <p:sp>
        <p:nvSpPr>
          <p:cNvPr id="16" name="Right Arrow Callout 15"/>
          <p:cNvSpPr/>
          <p:nvPr/>
        </p:nvSpPr>
        <p:spPr>
          <a:xfrm>
            <a:off x="304800" y="18288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3820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381000" y="4572000"/>
            <a:ext cx="762000" cy="1600200"/>
          </a:xfrm>
          <a:prstGeom prst="rightArrowCallout">
            <a:avLst>
              <a:gd name="adj1" fmla="val 9648"/>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201741" name="Slide Number Placeholder 1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961EF0-89BB-4184-B82F-95BF1888DFDB}" type="slidenum">
              <a:rPr lang="en-US" altLang="en-US" smtClean="0"/>
              <a:pPr/>
              <a:t>22</a:t>
            </a:fld>
            <a:endParaRPr lang="en-US" altLang="en-US"/>
          </a:p>
        </p:txBody>
      </p:sp>
    </p:spTree>
    <p:extLst>
      <p:ext uri="{BB962C8B-B14F-4D97-AF65-F5344CB8AC3E}">
        <p14:creationId xmlns:p14="http://schemas.microsoft.com/office/powerpoint/2010/main" val="38168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23</a:t>
            </a:fld>
            <a:endParaRPr lang="en-US" altLang="en-US" sz="1200">
              <a:solidFill>
                <a:srgbClr val="898989"/>
              </a:solidFill>
            </a:endParaRPr>
          </a:p>
        </p:txBody>
      </p:sp>
    </p:spTree>
    <p:extLst>
      <p:ext uri="{BB962C8B-B14F-4D97-AF65-F5344CB8AC3E}">
        <p14:creationId xmlns:p14="http://schemas.microsoft.com/office/powerpoint/2010/main" val="414703800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3"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extLst>
      <p:ext uri="{BB962C8B-B14F-4D97-AF65-F5344CB8AC3E}">
        <p14:creationId xmlns:p14="http://schemas.microsoft.com/office/powerpoint/2010/main" val="2362769978"/>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2" name="Text Box 3"/>
          <p:cNvSpPr txBox="1">
            <a:spLocks noChangeArrowheads="1"/>
          </p:cNvSpPr>
          <p:nvPr/>
        </p:nvSpPr>
        <p:spPr bwMode="auto">
          <a:xfrm>
            <a:off x="792163" y="6192838"/>
            <a:ext cx="29194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extLst>
      <p:ext uri="{BB962C8B-B14F-4D97-AF65-F5344CB8AC3E}">
        <p14:creationId xmlns:p14="http://schemas.microsoft.com/office/powerpoint/2010/main" val="63546513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dirty="0">
                <a:ea typeface="Microsoft YaHei" panose="020B0503020204020204" pitchFamily="34" charset="-122"/>
              </a:rPr>
              <a:t>Project Success Rate &amp; Organizational Types</a:t>
            </a:r>
            <a:endParaRPr altLang="en-US" dirty="0"/>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extLst>
      <p:ext uri="{BB962C8B-B14F-4D97-AF65-F5344CB8AC3E}">
        <p14:creationId xmlns:p14="http://schemas.microsoft.com/office/powerpoint/2010/main" val="2715481551"/>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716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4" name="Text Box 3"/>
          <p:cNvSpPr txBox="1">
            <a:spLocks noChangeArrowheads="1"/>
          </p:cNvSpPr>
          <p:nvPr/>
        </p:nvSpPr>
        <p:spPr bwMode="auto">
          <a:xfrm>
            <a:off x="793750" y="619283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000000"/>
                </a:solidFill>
                <a:latin typeface="Arial" panose="020B0604020202020204" pitchFamily="34" charset="0"/>
                <a:ea typeface="Microsoft YaHei" panose="020B0503020204020204" pitchFamily="34" charset="-122"/>
              </a:rPr>
              <a:t>Source PMBOK Guide Version 5.0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extLst>
      <p:ext uri="{BB962C8B-B14F-4D97-AF65-F5344CB8AC3E}">
        <p14:creationId xmlns:p14="http://schemas.microsoft.com/office/powerpoint/2010/main" val="1606804770"/>
      </p:ext>
    </p:extLst>
  </p:cSld>
  <p:clrMapOvr>
    <a:masterClrMapping/>
  </p:clrMapOvr>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28</a:t>
            </a:fld>
            <a:endParaRPr lang="en-US" altLang="en-US"/>
          </a:p>
        </p:txBody>
      </p:sp>
    </p:spTree>
    <p:extLst>
      <p:ext uri="{BB962C8B-B14F-4D97-AF65-F5344CB8AC3E}">
        <p14:creationId xmlns:p14="http://schemas.microsoft.com/office/powerpoint/2010/main" val="2940562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29</a:t>
            </a:fld>
            <a:endParaRPr lang="en-US" altLang="en-US"/>
          </a:p>
        </p:txBody>
      </p:sp>
    </p:spTree>
    <p:extLst>
      <p:ext uri="{BB962C8B-B14F-4D97-AF65-F5344CB8AC3E}">
        <p14:creationId xmlns:p14="http://schemas.microsoft.com/office/powerpoint/2010/main" val="3756710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Values for This Project</a:t>
            </a:r>
          </a:p>
        </p:txBody>
      </p:sp>
      <p:sp>
        <p:nvSpPr>
          <p:cNvPr id="3" name="Content Placeholder 2"/>
          <p:cNvSpPr>
            <a:spLocks noGrp="1"/>
          </p:cNvSpPr>
          <p:nvPr>
            <p:ph idx="1"/>
          </p:nvPr>
        </p:nvSpPr>
        <p:spPr/>
        <p:txBody>
          <a:bodyPr/>
          <a:lstStyle/>
          <a:p>
            <a:r>
              <a:rPr lang="en-US" dirty="0"/>
              <a:t>Focus</a:t>
            </a:r>
          </a:p>
          <a:p>
            <a:r>
              <a:rPr lang="en-US" dirty="0"/>
              <a:t>Respect</a:t>
            </a:r>
          </a:p>
          <a:p>
            <a:r>
              <a:rPr lang="en-US" dirty="0"/>
              <a:t>Communication</a:t>
            </a:r>
          </a:p>
          <a:p>
            <a:r>
              <a:rPr lang="en-US" dirty="0"/>
              <a:t>Courage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a:t>
            </a:fld>
            <a:endParaRPr lang="en-US" altLang="en-US"/>
          </a:p>
        </p:txBody>
      </p:sp>
    </p:spTree>
    <p:extLst>
      <p:ext uri="{BB962C8B-B14F-4D97-AF65-F5344CB8AC3E}">
        <p14:creationId xmlns:p14="http://schemas.microsoft.com/office/powerpoint/2010/main" val="2564868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Data, Information, Report</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30</a:t>
            </a:fld>
            <a:endParaRPr lang="en-US" altLang="en-US"/>
          </a:p>
        </p:txBody>
      </p:sp>
    </p:spTree>
    <p:extLst>
      <p:ext uri="{BB962C8B-B14F-4D97-AF65-F5344CB8AC3E}">
        <p14:creationId xmlns:p14="http://schemas.microsoft.com/office/powerpoint/2010/main" val="3342432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31</a:t>
            </a:fld>
            <a:endParaRPr lang="en-US" altLang="en-US"/>
          </a:p>
        </p:txBody>
      </p:sp>
    </p:spTree>
    <p:extLst>
      <p:ext uri="{BB962C8B-B14F-4D97-AF65-F5344CB8AC3E}">
        <p14:creationId xmlns:p14="http://schemas.microsoft.com/office/powerpoint/2010/main" val="213929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2015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32</a:t>
            </a:fld>
            <a:endParaRPr lang="en-US" altLang="en-US"/>
          </a:p>
        </p:txBody>
      </p:sp>
    </p:spTree>
    <p:extLst>
      <p:ext uri="{BB962C8B-B14F-4D97-AF65-F5344CB8AC3E}">
        <p14:creationId xmlns:p14="http://schemas.microsoft.com/office/powerpoint/2010/main" val="847750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Management by Exception</a:t>
            </a:r>
          </a:p>
        </p:txBody>
      </p:sp>
      <p:sp>
        <p:nvSpPr>
          <p:cNvPr id="3" name="Content Placeholder 2"/>
          <p:cNvSpPr>
            <a:spLocks noGrp="1"/>
          </p:cNvSpPr>
          <p:nvPr>
            <p:ph idx="1"/>
          </p:nvPr>
        </p:nvSpPr>
        <p:spPr/>
        <p:txBody>
          <a:bodyPr>
            <a:normAutofit lnSpcReduction="10000"/>
          </a:bodyPr>
          <a:lstStyle/>
          <a:p>
            <a:pPr>
              <a:lnSpc>
                <a:spcPct val="150000"/>
              </a:lnSpc>
            </a:pPr>
            <a:r>
              <a:rPr lang="en-US" sz="2400" dirty="0"/>
              <a:t>Project Manager should have enough control required to manage the project with minimum day intervention from the Management</a:t>
            </a:r>
          </a:p>
          <a:p>
            <a:pPr>
              <a:lnSpc>
                <a:spcPct val="150000"/>
              </a:lnSpc>
            </a:pPr>
            <a:r>
              <a:rPr lang="en-US" sz="2400" dirty="0"/>
              <a:t>Project boards should have checkpoint and event based control over the project </a:t>
            </a:r>
          </a:p>
          <a:p>
            <a:pPr>
              <a:lnSpc>
                <a:spcPct val="150000"/>
              </a:lnSpc>
            </a:pPr>
            <a:r>
              <a:rPr lang="en-US" sz="2400" dirty="0"/>
              <a:t>Project manager and project board should work within their tolerance limit of scope, time, cost and quality</a:t>
            </a:r>
          </a:p>
          <a:p>
            <a:pPr>
              <a:lnSpc>
                <a:spcPct val="150000"/>
              </a:lnSpc>
            </a:pPr>
            <a:r>
              <a:rPr lang="en-US" sz="2400" dirty="0"/>
              <a:t>Tolerance limit should be defined in project management plan.</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33</a:t>
            </a:fld>
            <a:endParaRPr lang="en-US" altLang="en-US"/>
          </a:p>
        </p:txBody>
      </p:sp>
    </p:spTree>
    <p:extLst>
      <p:ext uri="{BB962C8B-B14F-4D97-AF65-F5344CB8AC3E}">
        <p14:creationId xmlns:p14="http://schemas.microsoft.com/office/powerpoint/2010/main" val="499202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34</a:t>
            </a:fld>
            <a:endParaRPr lang="en-US" altLang="en-US"/>
          </a:p>
        </p:txBody>
      </p:sp>
    </p:spTree>
    <p:extLst>
      <p:ext uri="{BB962C8B-B14F-4D97-AF65-F5344CB8AC3E}">
        <p14:creationId xmlns:p14="http://schemas.microsoft.com/office/powerpoint/2010/main" val="108338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35</a:t>
            </a:fld>
            <a:endParaRPr lang="en-US" altLang="en-US"/>
          </a:p>
        </p:txBody>
      </p:sp>
    </p:spTree>
    <p:extLst>
      <p:ext uri="{BB962C8B-B14F-4D97-AF65-F5344CB8AC3E}">
        <p14:creationId xmlns:p14="http://schemas.microsoft.com/office/powerpoint/2010/main" val="2637829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36</a:t>
            </a:fld>
            <a:endParaRPr lang="en-US" altLang="en-US"/>
          </a:p>
        </p:txBody>
      </p:sp>
      <p:sp>
        <p:nvSpPr>
          <p:cNvPr id="6" name="Title 5"/>
          <p:cNvSpPr>
            <a:spLocks noGrp="1"/>
          </p:cNvSpPr>
          <p:nvPr>
            <p:ph type="ctrTitle"/>
          </p:nvPr>
        </p:nvSpPr>
        <p:spPr/>
        <p:txBody>
          <a:bodyPr/>
          <a:lstStyle/>
          <a:p>
            <a:r>
              <a:rPr lang="en-US" dirty="0"/>
              <a:t>What are EEFs &amp; OPAs of My Project?</a:t>
            </a:r>
          </a:p>
        </p:txBody>
      </p:sp>
    </p:spTree>
    <p:extLst>
      <p:ext uri="{BB962C8B-B14F-4D97-AF65-F5344CB8AC3E}">
        <p14:creationId xmlns:p14="http://schemas.microsoft.com/office/powerpoint/2010/main" val="85135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2015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37</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8038"/>
            <a:ext cx="9144000" cy="2612571"/>
          </a:xfrm>
          <a:prstGeom prst="rect">
            <a:avLst/>
          </a:prstGeom>
        </p:spPr>
      </p:pic>
    </p:spTree>
    <p:extLst>
      <p:ext uri="{BB962C8B-B14F-4D97-AF65-F5344CB8AC3E}">
        <p14:creationId xmlns:p14="http://schemas.microsoft.com/office/powerpoint/2010/main" val="2694908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38</a:t>
            </a:fld>
            <a:endParaRPr lang="en-US" altLang="en-US" sz="1200">
              <a:solidFill>
                <a:srgbClr val="898989"/>
              </a:solidFill>
            </a:endParaRPr>
          </a:p>
        </p:txBody>
      </p:sp>
    </p:spTree>
    <p:extLst>
      <p:ext uri="{BB962C8B-B14F-4D97-AF65-F5344CB8AC3E}">
        <p14:creationId xmlns:p14="http://schemas.microsoft.com/office/powerpoint/2010/main" val="3681131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0" y="-9525"/>
            <a:ext cx="9144000" cy="808038"/>
          </a:xfrm>
        </p:spPr>
        <p:txBody>
          <a:bodyPr/>
          <a:lstStyle/>
          <a:p>
            <a:r>
              <a:rPr altLang="en-US"/>
              <a:t>10 Aspects of Project</a:t>
            </a:r>
            <a:endParaRPr lang="en-IN" altLang="en-US"/>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defRPr/>
            </a:pPr>
            <a:r>
              <a:rPr lang="en-US" dirty="0"/>
              <a:t>Scope</a:t>
            </a:r>
          </a:p>
          <a:p>
            <a:pPr>
              <a:defRPr/>
            </a:pPr>
            <a:r>
              <a:rPr lang="en-US" dirty="0"/>
              <a:t>Time</a:t>
            </a:r>
          </a:p>
          <a:p>
            <a:pPr>
              <a:defRPr/>
            </a:pPr>
            <a:r>
              <a:rPr lang="en-US" dirty="0"/>
              <a:t>Cost</a:t>
            </a:r>
          </a:p>
          <a:p>
            <a:pPr>
              <a:defRPr/>
            </a:pPr>
            <a:r>
              <a:rPr lang="en-US" dirty="0"/>
              <a:t>Quality</a:t>
            </a:r>
          </a:p>
          <a:p>
            <a:pPr>
              <a:defRPr/>
            </a:pPr>
            <a:r>
              <a:rPr lang="en-US" dirty="0"/>
              <a:t>Human Resource</a:t>
            </a:r>
          </a:p>
          <a:p>
            <a:pPr>
              <a:defRPr/>
            </a:pPr>
            <a:r>
              <a:rPr lang="en-US" dirty="0"/>
              <a:t>Communication</a:t>
            </a:r>
          </a:p>
          <a:p>
            <a:pPr>
              <a:defRPr/>
            </a:pPr>
            <a:r>
              <a:rPr lang="en-US" dirty="0"/>
              <a:t>Risk</a:t>
            </a:r>
          </a:p>
          <a:p>
            <a:pPr>
              <a:defRPr/>
            </a:pPr>
            <a:r>
              <a:rPr lang="en-US" dirty="0"/>
              <a:t>Procurement</a:t>
            </a:r>
          </a:p>
          <a:p>
            <a:pPr>
              <a:defRPr/>
            </a:pPr>
            <a:r>
              <a:rPr lang="en-US" dirty="0"/>
              <a:t>Stakeholder</a:t>
            </a:r>
          </a:p>
          <a:p>
            <a:pPr>
              <a:defRPr/>
            </a:pPr>
            <a:r>
              <a:rPr lang="en-US" dirty="0"/>
              <a:t>Integration</a:t>
            </a:r>
            <a:endParaRPr lang="en-IN"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0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2ED911-44E4-4268-99DA-FAB078CC0808}" type="slidenum">
              <a:rPr lang="en-US" altLang="en-US" sz="1200" smtClean="0">
                <a:solidFill>
                  <a:srgbClr val="898989"/>
                </a:solidFill>
              </a:rPr>
              <a:pPr>
                <a:spcBef>
                  <a:spcPct val="0"/>
                </a:spcBef>
                <a:buFontTx/>
                <a:buNone/>
              </a:pPr>
              <a:t>39</a:t>
            </a:fld>
            <a:endParaRPr lang="en-US" altLang="en-US" sz="120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a:xfrm>
            <a:off x="228600" y="990600"/>
            <a:ext cx="4191000" cy="5181599"/>
          </a:xfrm>
        </p:spPr>
        <p:txBody>
          <a:bodyPr>
            <a:normAutofit/>
          </a:bodyPr>
          <a:lstStyle/>
          <a:p>
            <a:pPr marL="0" indent="0">
              <a:buNone/>
            </a:pPr>
            <a:r>
              <a:rPr lang="en-US" sz="2300" b="1" dirty="0"/>
              <a:t>Day 1:</a:t>
            </a:r>
          </a:p>
          <a:p>
            <a:pPr marL="341313" lvl="1" indent="-341313">
              <a:buFont typeface="Wingdings" panose="05000000000000000000" pitchFamily="2" charset="2"/>
              <a:buChar char="Ø"/>
            </a:pPr>
            <a:r>
              <a:rPr lang="en-IN" sz="2300" dirty="0"/>
              <a:t>Introduction &amp; Expectation Setting</a:t>
            </a:r>
          </a:p>
          <a:p>
            <a:pPr marL="341313" lvl="1" indent="-341313">
              <a:buFont typeface="Wingdings" panose="05000000000000000000" pitchFamily="2" charset="2"/>
              <a:buChar char="Ø"/>
            </a:pPr>
            <a:r>
              <a:rPr lang="en-IN" sz="2300" dirty="0"/>
              <a:t>Context Setting</a:t>
            </a:r>
          </a:p>
          <a:p>
            <a:pPr marL="341313" lvl="1" indent="-341313">
              <a:buFont typeface="Wingdings" panose="05000000000000000000" pitchFamily="2" charset="2"/>
              <a:buChar char="Ø"/>
            </a:pPr>
            <a:r>
              <a:rPr lang="en-IN" sz="2300" dirty="0"/>
              <a:t>Introduction to Project Management Framework</a:t>
            </a:r>
          </a:p>
          <a:p>
            <a:pPr marL="341313" lvl="1" indent="-341313">
              <a:buFont typeface="Wingdings" panose="05000000000000000000" pitchFamily="2" charset="2"/>
              <a:buChar char="Ø"/>
            </a:pPr>
            <a:r>
              <a:rPr lang="en-IN" sz="2300" dirty="0"/>
              <a:t>Project Management Processes an Overview</a:t>
            </a:r>
          </a:p>
          <a:p>
            <a:pPr marL="341313" lvl="1" indent="-341313">
              <a:buFont typeface="Wingdings" panose="05000000000000000000" pitchFamily="2" charset="2"/>
              <a:buChar char="Ø"/>
            </a:pPr>
            <a:r>
              <a:rPr lang="en-IN" sz="2300" dirty="0"/>
              <a:t>Project Initiation</a:t>
            </a:r>
          </a:p>
          <a:p>
            <a:pPr marL="341313" lvl="1" indent="-341313">
              <a:buFont typeface="Wingdings" panose="05000000000000000000" pitchFamily="2" charset="2"/>
              <a:buChar char="Ø"/>
            </a:pPr>
            <a:r>
              <a:rPr lang="en-IN" sz="2300" dirty="0"/>
              <a:t>Project Planning – Overall, Scope, Schedule</a:t>
            </a:r>
          </a:p>
          <a:p>
            <a:pPr lvl="1"/>
            <a:endParaRPr lang="en-US" sz="2300" dirty="0"/>
          </a:p>
        </p:txBody>
      </p:sp>
      <p:sp>
        <p:nvSpPr>
          <p:cNvPr id="8" name="Content Placeholder 7"/>
          <p:cNvSpPr>
            <a:spLocks noGrp="1"/>
          </p:cNvSpPr>
          <p:nvPr>
            <p:ph idx="13"/>
          </p:nvPr>
        </p:nvSpPr>
        <p:spPr>
          <a:xfrm>
            <a:off x="4572000" y="838200"/>
            <a:ext cx="4267200" cy="5181600"/>
          </a:xfrm>
        </p:spPr>
        <p:txBody>
          <a:bodyPr>
            <a:noAutofit/>
          </a:bodyPr>
          <a:lstStyle/>
          <a:p>
            <a:pPr marL="0" indent="0">
              <a:buNone/>
            </a:pPr>
            <a:r>
              <a:rPr lang="en-US" sz="2300" b="1" dirty="0"/>
              <a:t>Day 2:</a:t>
            </a:r>
          </a:p>
          <a:p>
            <a:pPr>
              <a:buFont typeface="Wingdings" panose="05000000000000000000" pitchFamily="2" charset="2"/>
              <a:buChar char="Ø"/>
            </a:pPr>
            <a:r>
              <a:rPr lang="en-IN" sz="2300" dirty="0"/>
              <a:t>Project Planning – Cost, Quality, HR, Communication, Risk, Procurement, Stakeholder</a:t>
            </a:r>
          </a:p>
          <a:p>
            <a:pPr>
              <a:buFont typeface="Wingdings" panose="05000000000000000000" pitchFamily="2" charset="2"/>
              <a:buChar char="Ø"/>
            </a:pPr>
            <a:r>
              <a:rPr lang="en-IN" sz="2300" dirty="0"/>
              <a:t>Project Execution: Project Work, Quality, HR, Communication, Procurement, Stakeholders</a:t>
            </a:r>
          </a:p>
          <a:p>
            <a:pPr>
              <a:buFont typeface="Wingdings" panose="05000000000000000000" pitchFamily="2" charset="2"/>
              <a:buChar char="Ø"/>
            </a:pPr>
            <a:r>
              <a:rPr lang="en-IN" sz="2300" dirty="0"/>
              <a:t>Project M&amp;C: Integrated Change, Scope, Schedule, Cost, Quality, HR, Communication, Risk, Procurement, Stakeholder</a:t>
            </a:r>
          </a:p>
          <a:p>
            <a:pPr>
              <a:buFont typeface="Wingdings" panose="05000000000000000000" pitchFamily="2" charset="2"/>
              <a:buChar char="Ø"/>
            </a:pPr>
            <a:r>
              <a:rPr lang="en-IN" sz="2300" dirty="0"/>
              <a:t>Project Closure</a:t>
            </a:r>
          </a:p>
          <a:p>
            <a:pPr lvl="1"/>
            <a:endParaRPr lang="en-US" sz="2300" dirty="0"/>
          </a:p>
        </p:txBody>
      </p:sp>
      <p:sp>
        <p:nvSpPr>
          <p:cNvPr id="4" name="Footer Placeholder 3"/>
          <p:cNvSpPr>
            <a:spLocks noGrp="1"/>
          </p:cNvSpPr>
          <p:nvPr>
            <p:ph type="ftr" sz="quarter" idx="15"/>
          </p:nvPr>
        </p:nvSpPr>
        <p:spPr/>
        <p:txBody>
          <a:bodyPr/>
          <a:lstStyle/>
          <a:p>
            <a:pPr>
              <a:defRPr/>
            </a:pPr>
            <a:r>
              <a:rPr lang="en-IN" dirty="0"/>
              <a:t>Copyright 2016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4</a:t>
            </a:fld>
            <a:endParaRPr lang="en-US" altLang="en-US" dirty="0"/>
          </a:p>
        </p:txBody>
      </p:sp>
    </p:spTree>
    <p:extLst>
      <p:ext uri="{BB962C8B-B14F-4D97-AF65-F5344CB8AC3E}">
        <p14:creationId xmlns:p14="http://schemas.microsoft.com/office/powerpoint/2010/main" val="405735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3" name="Content Placeholder 2"/>
          <p:cNvSpPr>
            <a:spLocks noGrp="1"/>
          </p:cNvSpPr>
          <p:nvPr>
            <p:ph idx="1"/>
          </p:nvPr>
        </p:nvSpPr>
        <p:spPr/>
        <p:txBody>
          <a:bodyPr/>
          <a:lstStyle/>
          <a:p>
            <a:pPr marL="0" indent="0">
              <a:buNone/>
            </a:pPr>
            <a:r>
              <a:rPr lang="en-US" dirty="0"/>
              <a:t>Project Management Processes Can be grouped in 5 groups</a:t>
            </a:r>
          </a:p>
          <a:p>
            <a:r>
              <a:rPr lang="en-US" dirty="0"/>
              <a:t>Initiation Processes</a:t>
            </a:r>
          </a:p>
          <a:p>
            <a:r>
              <a:rPr lang="en-US" dirty="0"/>
              <a:t>Planning Processes</a:t>
            </a:r>
          </a:p>
          <a:p>
            <a:r>
              <a:rPr lang="en-US" dirty="0"/>
              <a:t>Executing Processes</a:t>
            </a:r>
          </a:p>
          <a:p>
            <a:r>
              <a:rPr lang="en-US" dirty="0"/>
              <a:t>Monitoring and Controlling Processes</a:t>
            </a:r>
          </a:p>
          <a:p>
            <a:r>
              <a:rPr lang="en-US" dirty="0"/>
              <a:t>Closing Processes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40</a:t>
            </a:fld>
            <a:endParaRPr lang="en-US" altLang="en-US"/>
          </a:p>
        </p:txBody>
      </p:sp>
    </p:spTree>
    <p:extLst>
      <p:ext uri="{BB962C8B-B14F-4D97-AF65-F5344CB8AC3E}">
        <p14:creationId xmlns:p14="http://schemas.microsoft.com/office/powerpoint/2010/main" val="3883376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Project Initiation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41</a:t>
            </a:fld>
            <a:endParaRPr lang="en-US" altLang="en-US"/>
          </a:p>
        </p:txBody>
      </p:sp>
    </p:spTree>
    <p:extLst>
      <p:ext uri="{BB962C8B-B14F-4D97-AF65-F5344CB8AC3E}">
        <p14:creationId xmlns:p14="http://schemas.microsoft.com/office/powerpoint/2010/main" val="35904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Charter</a:t>
            </a:r>
          </a:p>
        </p:txBody>
      </p:sp>
      <p:sp>
        <p:nvSpPr>
          <p:cNvPr id="6" name="Content Placeholder 5"/>
          <p:cNvSpPr>
            <a:spLocks noGrp="1"/>
          </p:cNvSpPr>
          <p:nvPr>
            <p:ph idx="1"/>
          </p:nvPr>
        </p:nvSpPr>
        <p:spPr/>
        <p:txBody>
          <a:bodyPr/>
          <a:lstStyle/>
          <a:p>
            <a:pPr marL="0" indent="0">
              <a:buNone/>
            </a:pPr>
            <a:r>
              <a:rPr lang="en-US" dirty="0"/>
              <a:t>First document created by </a:t>
            </a:r>
            <a:r>
              <a:rPr lang="en-US" dirty="0"/>
              <a:t>Project Sponsor </a:t>
            </a:r>
            <a:endParaRPr lang="en-US" dirty="0"/>
          </a:p>
          <a:p>
            <a:r>
              <a:rPr lang="en-US" dirty="0"/>
              <a:t>To formally acknowledge the existence of the project within organization</a:t>
            </a:r>
          </a:p>
          <a:p>
            <a:r>
              <a:rPr lang="en-US" dirty="0"/>
              <a:t>Identify and authorize project manager</a:t>
            </a:r>
          </a:p>
          <a:p>
            <a:r>
              <a:rPr lang="en-US" dirty="0"/>
              <a:t>To document all the initial understanding between project sponsor and project manager</a:t>
            </a:r>
          </a:p>
          <a:p>
            <a:r>
              <a:rPr lang="en-US" dirty="0"/>
              <a:t>Should not be more than 2 page in size.</a:t>
            </a:r>
          </a:p>
          <a:p>
            <a:r>
              <a:rPr lang="en-US" dirty="0"/>
              <a:t>More the work has been done before </a:t>
            </a:r>
            <a:r>
              <a:rPr lang="en-US" u="sng" dirty="0"/>
              <a:t>writing</a:t>
            </a:r>
            <a:r>
              <a:rPr lang="en-US" dirty="0"/>
              <a:t> Project Charter more realistic estimate it has.</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42</a:t>
            </a:fld>
            <a:endParaRPr lang="en-US" altLang="en-US"/>
          </a:p>
        </p:txBody>
      </p:sp>
    </p:spTree>
    <p:extLst>
      <p:ext uri="{BB962C8B-B14F-4D97-AF65-F5344CB8AC3E}">
        <p14:creationId xmlns:p14="http://schemas.microsoft.com/office/powerpoint/2010/main" val="2409739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 typeface="+mj-lt"/>
              <a:buAutoNum type="arabicPeriod"/>
              <a:defRPr/>
            </a:pPr>
            <a:r>
              <a:rPr lang="en-IN" sz="2400" dirty="0"/>
              <a:t>Project  purpose or justification</a:t>
            </a:r>
          </a:p>
          <a:p>
            <a:pPr marL="514350" indent="-457200">
              <a:buFont typeface="+mj-lt"/>
              <a:buAutoNum type="arabicPeriod"/>
              <a:defRPr/>
            </a:pPr>
            <a:r>
              <a:rPr lang="en-IN" sz="2400" dirty="0"/>
              <a:t>Measurable project objectives and related success criteria</a:t>
            </a:r>
          </a:p>
          <a:p>
            <a:pPr marL="514350" indent="-457200">
              <a:buFont typeface="+mj-lt"/>
              <a:buAutoNum type="arabicPeriod"/>
              <a:defRPr/>
            </a:pPr>
            <a:r>
              <a:rPr lang="en-IN" sz="2400" dirty="0"/>
              <a:t>High – Level Requirements/Deliverables</a:t>
            </a:r>
          </a:p>
          <a:p>
            <a:pPr marL="514350" indent="-457200">
              <a:buFont typeface="+mj-lt"/>
              <a:buAutoNum type="arabicPeriod"/>
              <a:defRPr/>
            </a:pPr>
            <a:r>
              <a:rPr lang="en-IN" sz="2400" dirty="0"/>
              <a:t>High – Level Project description </a:t>
            </a:r>
          </a:p>
          <a:p>
            <a:pPr marL="514350" indent="-457200">
              <a:buFont typeface="+mj-lt"/>
              <a:buAutoNum type="arabicPeriod"/>
              <a:defRPr/>
            </a:pPr>
            <a:r>
              <a:rPr lang="en-IN" sz="2400" dirty="0"/>
              <a:t>High – Level Risks, Assumptions, Dependencies, Constraints</a:t>
            </a:r>
          </a:p>
          <a:p>
            <a:pPr marL="514350" indent="-457200">
              <a:buFont typeface="+mj-lt"/>
              <a:buAutoNum type="arabicPeriod"/>
              <a:defRPr/>
            </a:pPr>
            <a:r>
              <a:rPr lang="en-IN" sz="2400" dirty="0"/>
              <a:t>Summary milestone schedule </a:t>
            </a:r>
          </a:p>
          <a:p>
            <a:pPr marL="514350" indent="-457200">
              <a:buFont typeface="+mj-lt"/>
              <a:buAutoNum type="arabicPeriod"/>
              <a:defRPr/>
            </a:pPr>
            <a:r>
              <a:rPr lang="en-IN" sz="2400" dirty="0"/>
              <a:t>Summary Budget</a:t>
            </a:r>
          </a:p>
          <a:p>
            <a:pPr marL="514350" indent="-457200">
              <a:buFont typeface="+mj-lt"/>
              <a:buAutoNum type="arabicPeriod"/>
              <a:defRPr/>
            </a:pPr>
            <a:r>
              <a:rPr lang="en-IN" sz="2400" dirty="0"/>
              <a:t>Project approval requirements</a:t>
            </a:r>
          </a:p>
          <a:p>
            <a:pPr marL="514350" indent="-457200">
              <a:buFont typeface="+mj-lt"/>
              <a:buAutoNum type="arabicPeriod"/>
              <a:defRPr/>
            </a:pPr>
            <a:r>
              <a:rPr lang="en-IN" sz="2400" dirty="0"/>
              <a:t>Assigned project manager, responsibility, and authority level</a:t>
            </a:r>
          </a:p>
          <a:p>
            <a:pPr marL="514350" indent="-457200">
              <a:buFont typeface="+mj-lt"/>
              <a:buAutoNum type="arabicPeriod"/>
              <a:defRPr/>
            </a:pPr>
            <a:r>
              <a:rPr lang="en-IN" sz="2400" dirty="0"/>
              <a:t>Name and authority of the sponsor or other person(s) authorizing the project charter</a:t>
            </a:r>
          </a:p>
          <a:p>
            <a:pPr marL="514350" indent="-457200">
              <a:buFont typeface="+mj-lt"/>
              <a:buAutoNum type="arabicPeriod"/>
              <a:defRPr/>
            </a:pPr>
            <a:r>
              <a:rPr lang="en-IN" sz="2400" dirty="0"/>
              <a:t>Project Start date</a:t>
            </a:r>
            <a:endParaRPr lang="en-US" sz="2400" dirty="0"/>
          </a:p>
        </p:txBody>
      </p:sp>
      <p:sp>
        <p:nvSpPr>
          <p:cNvPr id="2" name="Footer Placeholder 1"/>
          <p:cNvSpPr>
            <a:spLocks noGrp="1"/>
          </p:cNvSpPr>
          <p:nvPr>
            <p:ph type="ftr" sz="quarter" idx="11"/>
          </p:nvPr>
        </p:nvSpPr>
        <p:spPr/>
        <p:txBody>
          <a:bodyPr/>
          <a:lstStyle/>
          <a:p>
            <a:pPr>
              <a:defRPr/>
            </a:pPr>
            <a:r>
              <a:rPr lang="en-IN"/>
              <a:t>Copyright 2013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Tree>
    <p:extLst>
      <p:ext uri="{BB962C8B-B14F-4D97-AF65-F5344CB8AC3E}">
        <p14:creationId xmlns:p14="http://schemas.microsoft.com/office/powerpoint/2010/main" val="4054394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0" y="-9525"/>
            <a:ext cx="9144000" cy="808038"/>
          </a:xfrm>
        </p:spPr>
        <p:txBody>
          <a:bodyPr/>
          <a:lstStyle/>
          <a:p>
            <a:r>
              <a:rPr lang="en-IN" altLang="en-US" dirty="0"/>
              <a:t>Understand Project Boundary</a:t>
            </a:r>
          </a:p>
        </p:txBody>
      </p:sp>
      <p:sp>
        <p:nvSpPr>
          <p:cNvPr id="5"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i="1" dirty="0">
                <a:latin typeface="Arial" panose="020B0604020202020204" pitchFamily="34" charset="0"/>
              </a:rPr>
              <a:t>In the Frame / Out of the Frame Flip Charts</a:t>
            </a:r>
            <a:endParaRPr lang="en-US" altLang="en-US" b="1" i="1" dirty="0">
              <a:latin typeface="Arial" panose="020B0604020202020204" pitchFamily="34" charset="0"/>
            </a:endParaRPr>
          </a:p>
          <a:p>
            <a:pPr>
              <a:defRPr/>
            </a:pPr>
            <a:endParaRPr lang="en-IN"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614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EA86C8-551A-4343-A70E-5E30BE9D7530}" type="slidenum">
              <a:rPr lang="en-US" altLang="en-US" sz="1000" smtClean="0">
                <a:latin typeface="Trebuchet MS" panose="020B0603020202020204" pitchFamily="34" charset="0"/>
              </a:rPr>
              <a:pPr>
                <a:spcBef>
                  <a:spcPct val="0"/>
                </a:spcBef>
                <a:buFontTx/>
                <a:buNone/>
              </a:pPr>
              <a:t>44</a:t>
            </a:fld>
            <a:endParaRPr lang="en-US" altLang="en-US" sz="1000">
              <a:latin typeface="Trebuchet MS" panose="020B0603020202020204" pitchFamily="34" charset="0"/>
            </a:endParaRPr>
          </a:p>
        </p:txBody>
      </p:sp>
      <p:sp>
        <p:nvSpPr>
          <p:cNvPr id="61446" name="Rectangle 5"/>
          <p:cNvSpPr>
            <a:spLocks noChangeArrowheads="1"/>
          </p:cNvSpPr>
          <p:nvPr/>
        </p:nvSpPr>
        <p:spPr bwMode="auto">
          <a:xfrm>
            <a:off x="2103438" y="2811463"/>
            <a:ext cx="4686300" cy="3175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47" name="Line 6"/>
          <p:cNvSpPr>
            <a:spLocks noChangeShapeType="1"/>
          </p:cNvSpPr>
          <p:nvPr/>
        </p:nvSpPr>
        <p:spPr bwMode="auto">
          <a:xfrm flipH="1" flipV="1">
            <a:off x="1766888" y="2462213"/>
            <a:ext cx="330200" cy="3429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48" name="Line 7"/>
          <p:cNvSpPr>
            <a:spLocks noChangeShapeType="1"/>
          </p:cNvSpPr>
          <p:nvPr/>
        </p:nvSpPr>
        <p:spPr bwMode="auto">
          <a:xfrm flipV="1">
            <a:off x="6808788" y="2462213"/>
            <a:ext cx="342900" cy="3429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49" name="Line 8"/>
          <p:cNvSpPr>
            <a:spLocks noChangeShapeType="1"/>
          </p:cNvSpPr>
          <p:nvPr/>
        </p:nvSpPr>
        <p:spPr bwMode="auto">
          <a:xfrm>
            <a:off x="1754188" y="2462213"/>
            <a:ext cx="53975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0" name="Line 9"/>
          <p:cNvSpPr>
            <a:spLocks noChangeShapeType="1"/>
          </p:cNvSpPr>
          <p:nvPr/>
        </p:nvSpPr>
        <p:spPr bwMode="auto">
          <a:xfrm>
            <a:off x="7151688" y="2462213"/>
            <a:ext cx="0" cy="38481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1" name="Line 10"/>
          <p:cNvSpPr>
            <a:spLocks noChangeShapeType="1"/>
          </p:cNvSpPr>
          <p:nvPr/>
        </p:nvSpPr>
        <p:spPr bwMode="auto">
          <a:xfrm>
            <a:off x="1766888" y="6310313"/>
            <a:ext cx="53721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2" name="Line 11"/>
          <p:cNvSpPr>
            <a:spLocks noChangeShapeType="1"/>
          </p:cNvSpPr>
          <p:nvPr/>
        </p:nvSpPr>
        <p:spPr bwMode="auto">
          <a:xfrm>
            <a:off x="1766888" y="2462213"/>
            <a:ext cx="0" cy="38481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3" name="Line 12"/>
          <p:cNvSpPr>
            <a:spLocks noChangeShapeType="1"/>
          </p:cNvSpPr>
          <p:nvPr/>
        </p:nvSpPr>
        <p:spPr bwMode="auto">
          <a:xfrm flipH="1" flipV="1">
            <a:off x="6808788" y="5980113"/>
            <a:ext cx="330200" cy="3175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4" name="Line 13"/>
          <p:cNvSpPr>
            <a:spLocks noChangeShapeType="1"/>
          </p:cNvSpPr>
          <p:nvPr/>
        </p:nvSpPr>
        <p:spPr bwMode="auto">
          <a:xfrm flipV="1">
            <a:off x="1779588" y="5980113"/>
            <a:ext cx="30480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455" name="Rectangle 14"/>
          <p:cNvSpPr>
            <a:spLocks noChangeArrowheads="1"/>
          </p:cNvSpPr>
          <p:nvPr/>
        </p:nvSpPr>
        <p:spPr bwMode="auto">
          <a:xfrm>
            <a:off x="2992438" y="3776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6" name="Rectangle 15"/>
          <p:cNvSpPr>
            <a:spLocks noChangeArrowheads="1"/>
          </p:cNvSpPr>
          <p:nvPr/>
        </p:nvSpPr>
        <p:spPr bwMode="auto">
          <a:xfrm>
            <a:off x="4783138" y="4792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7" name="Rectangle 16"/>
          <p:cNvSpPr>
            <a:spLocks noChangeArrowheads="1"/>
          </p:cNvSpPr>
          <p:nvPr/>
        </p:nvSpPr>
        <p:spPr bwMode="auto">
          <a:xfrm>
            <a:off x="5354638" y="33829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8" name="Rectangle 17"/>
          <p:cNvSpPr>
            <a:spLocks noChangeArrowheads="1"/>
          </p:cNvSpPr>
          <p:nvPr/>
        </p:nvSpPr>
        <p:spPr bwMode="auto">
          <a:xfrm>
            <a:off x="7716838" y="50974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59" name="Rectangle 18"/>
          <p:cNvSpPr>
            <a:spLocks noChangeArrowheads="1"/>
          </p:cNvSpPr>
          <p:nvPr/>
        </p:nvSpPr>
        <p:spPr bwMode="auto">
          <a:xfrm>
            <a:off x="7818438" y="26209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0" name="Rectangle 19"/>
          <p:cNvSpPr>
            <a:spLocks noChangeArrowheads="1"/>
          </p:cNvSpPr>
          <p:nvPr/>
        </p:nvSpPr>
        <p:spPr bwMode="auto">
          <a:xfrm>
            <a:off x="1646238" y="3357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1" name="Rectangle 20"/>
          <p:cNvSpPr>
            <a:spLocks noChangeArrowheads="1"/>
          </p:cNvSpPr>
          <p:nvPr/>
        </p:nvSpPr>
        <p:spPr bwMode="auto">
          <a:xfrm>
            <a:off x="6764338" y="4119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2" name="Rectangle 21"/>
          <p:cNvSpPr>
            <a:spLocks noChangeArrowheads="1"/>
          </p:cNvSpPr>
          <p:nvPr/>
        </p:nvSpPr>
        <p:spPr bwMode="auto">
          <a:xfrm>
            <a:off x="2992438" y="51736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3" name="Rectangle 22"/>
          <p:cNvSpPr>
            <a:spLocks noChangeArrowheads="1"/>
          </p:cNvSpPr>
          <p:nvPr/>
        </p:nvSpPr>
        <p:spPr bwMode="auto">
          <a:xfrm>
            <a:off x="731838" y="47545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
        <p:nvSpPr>
          <p:cNvPr id="61464" name="Rectangle 23"/>
          <p:cNvSpPr>
            <a:spLocks noChangeArrowheads="1"/>
          </p:cNvSpPr>
          <p:nvPr/>
        </p:nvSpPr>
        <p:spPr bwMode="auto">
          <a:xfrm>
            <a:off x="4008438" y="3192463"/>
            <a:ext cx="571500" cy="2286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400">
              <a:latin typeface="Arial" panose="020B0604020202020204" pitchFamily="34" charset="0"/>
            </a:endParaRPr>
          </a:p>
        </p:txBody>
      </p:sp>
    </p:spTree>
    <p:extLst>
      <p:ext uri="{BB962C8B-B14F-4D97-AF65-F5344CB8AC3E}">
        <p14:creationId xmlns:p14="http://schemas.microsoft.com/office/powerpoint/2010/main" val="3982797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45</a:t>
            </a:fld>
            <a:endParaRPr lang="en-US" altLang="en-US"/>
          </a:p>
        </p:txBody>
      </p:sp>
      <p:sp>
        <p:nvSpPr>
          <p:cNvPr id="2" name="Title 1"/>
          <p:cNvSpPr>
            <a:spLocks noGrp="1"/>
          </p:cNvSpPr>
          <p:nvPr>
            <p:ph type="ctrTitle"/>
          </p:nvPr>
        </p:nvSpPr>
        <p:spPr/>
        <p:txBody>
          <a:bodyPr/>
          <a:lstStyle/>
          <a:p>
            <a:r>
              <a:rPr lang="en-US" dirty="0"/>
              <a:t>Prepare Project Charter</a:t>
            </a:r>
          </a:p>
        </p:txBody>
      </p:sp>
    </p:spTree>
    <p:extLst>
      <p:ext uri="{BB962C8B-B14F-4D97-AF65-F5344CB8AC3E}">
        <p14:creationId xmlns:p14="http://schemas.microsoft.com/office/powerpoint/2010/main" val="1509649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Planning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46</a:t>
            </a:fld>
            <a:endParaRPr lang="en-US" altLang="en-US"/>
          </a:p>
        </p:txBody>
      </p:sp>
    </p:spTree>
    <p:extLst>
      <p:ext uri="{BB962C8B-B14F-4D97-AF65-F5344CB8AC3E}">
        <p14:creationId xmlns:p14="http://schemas.microsoft.com/office/powerpoint/2010/main" val="3022976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Scope Aspect</a:t>
            </a:r>
          </a:p>
        </p:txBody>
      </p:sp>
      <p:sp>
        <p:nvSpPr>
          <p:cNvPr id="7" name="Content Placeholder 6"/>
          <p:cNvSpPr>
            <a:spLocks noGrp="1"/>
          </p:cNvSpPr>
          <p:nvPr>
            <p:ph idx="1"/>
          </p:nvPr>
        </p:nvSpPr>
        <p:spPr/>
        <p:txBody>
          <a:bodyPr/>
          <a:lstStyle/>
          <a:p>
            <a:r>
              <a:rPr lang="en-US" dirty="0"/>
              <a:t>Scope Management Plan</a:t>
            </a:r>
          </a:p>
          <a:p>
            <a:r>
              <a:rPr lang="en-US" dirty="0"/>
              <a:t>Requirement Management Plan</a:t>
            </a:r>
          </a:p>
          <a:p>
            <a:r>
              <a:rPr lang="en-US" dirty="0"/>
              <a:t>RTM</a:t>
            </a:r>
          </a:p>
          <a:p>
            <a:r>
              <a:rPr lang="en-US" dirty="0"/>
              <a:t>WBS</a:t>
            </a:r>
          </a:p>
          <a:p>
            <a:r>
              <a:rPr lang="en-US" dirty="0"/>
              <a:t>WBS Dictionary</a:t>
            </a:r>
          </a:p>
          <a:p>
            <a:r>
              <a:rPr lang="en-US" dirty="0"/>
              <a:t>Scope Baseline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12CF52E4-90A0-4FEA-9E48-1AA1A0BA62EC}" type="slidenum">
              <a:rPr lang="en-US" altLang="en-US" smtClean="0"/>
              <a:pPr>
                <a:defRPr/>
              </a:pPr>
              <a:t>47</a:t>
            </a:fld>
            <a:endParaRPr lang="en-US" altLang="en-US"/>
          </a:p>
        </p:txBody>
      </p:sp>
    </p:spTree>
    <p:extLst>
      <p:ext uri="{BB962C8B-B14F-4D97-AF65-F5344CB8AC3E}">
        <p14:creationId xmlns:p14="http://schemas.microsoft.com/office/powerpoint/2010/main" val="2569086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a:xfrm>
            <a:off x="0" y="-9525"/>
            <a:ext cx="9144000" cy="808038"/>
          </a:xfrm>
        </p:spPr>
        <p:txBody>
          <a:bodyPr/>
          <a:lstStyle/>
          <a:p>
            <a:r>
              <a:rPr altLang="en-US"/>
              <a:t>Scope of Work</a:t>
            </a:r>
          </a:p>
        </p:txBody>
      </p:sp>
      <p:sp>
        <p:nvSpPr>
          <p:cNvPr id="163843" name="Content Placeholder 1"/>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b="1" dirty="0"/>
              <a:t>While planning consider both</a:t>
            </a:r>
          </a:p>
          <a:p>
            <a:pPr marL="0" indent="0">
              <a:buFont typeface="Arial" panose="020B0604020202020204" pitchFamily="34" charset="0"/>
              <a:buNone/>
              <a:defRPr/>
            </a:pPr>
            <a:endParaRPr lang="en-US" altLang="en-US" b="1" dirty="0"/>
          </a:p>
          <a:p>
            <a:pPr>
              <a:defRPr/>
            </a:pPr>
            <a:r>
              <a:rPr lang="en-US" altLang="en-US" b="1" dirty="0"/>
              <a:t>Project Scope</a:t>
            </a:r>
            <a:r>
              <a:rPr lang="en-US" altLang="en-US" dirty="0"/>
              <a:t> "The work that needs to be accomplished to deliver a product, service, or result with the specified features and functions." </a:t>
            </a:r>
            <a:endParaRPr lang="en-US" altLang="en-US" baseline="30000" dirty="0"/>
          </a:p>
          <a:p>
            <a:pPr>
              <a:defRPr/>
            </a:pPr>
            <a:endParaRPr lang="en-US" altLang="en-US" dirty="0"/>
          </a:p>
          <a:p>
            <a:pPr>
              <a:defRPr/>
            </a:pPr>
            <a:r>
              <a:rPr lang="en-US" altLang="en-US" b="1" dirty="0"/>
              <a:t>Product Scope</a:t>
            </a:r>
            <a:r>
              <a:rPr lang="en-US" altLang="en-US" dirty="0"/>
              <a:t> "The features and functions that characterize a product, service, or result." </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79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EE35FE-5BAB-4A53-A6FC-F2F636268A9D}"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extLst>
      <p:ext uri="{BB962C8B-B14F-4D97-AF65-F5344CB8AC3E}">
        <p14:creationId xmlns:p14="http://schemas.microsoft.com/office/powerpoint/2010/main" val="4181419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0" y="-9525"/>
            <a:ext cx="9144000" cy="808038"/>
          </a:xfrm>
        </p:spPr>
        <p:txBody>
          <a:bodyPr/>
          <a:lstStyle/>
          <a:p>
            <a:r>
              <a:rPr altLang="en-US" dirty="0"/>
              <a:t>The Work Breakdown Structure</a:t>
            </a:r>
            <a:endParaRPr lang="en-IN" altLang="en-US" dirty="0"/>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eaLnBrk="1" hangingPunct="1">
              <a:buClr>
                <a:srgbClr val="990000"/>
              </a:buClr>
              <a:buFont typeface="Wingdings" panose="05000000000000000000" pitchFamily="2" charset="2"/>
              <a:buChar char="w"/>
              <a:defRPr/>
            </a:pPr>
            <a:r>
              <a:rPr lang="en-GB" altLang="en-US" dirty="0"/>
              <a:t>The Work Breakdown Structure is a hierarchical chart used to organize the work of a project into related areas</a:t>
            </a:r>
          </a:p>
          <a:p>
            <a:pPr eaLnBrk="1" hangingPunct="1">
              <a:buClr>
                <a:srgbClr val="990000"/>
              </a:buClr>
              <a:buFont typeface="Wingdings" panose="05000000000000000000" pitchFamily="2" charset="2"/>
              <a:buChar char="w"/>
              <a:defRPr/>
            </a:pPr>
            <a:r>
              <a:rPr lang="en-GB" altLang="en-US" dirty="0"/>
              <a:t>It shows the breakdown of a project </a:t>
            </a:r>
            <a:r>
              <a:rPr lang="en-US" altLang="en-US" dirty="0"/>
              <a:t>depending on the visibility and control needed </a:t>
            </a:r>
          </a:p>
          <a:p>
            <a:pPr eaLnBrk="1" hangingPunct="1">
              <a:buClr>
                <a:srgbClr val="990000"/>
              </a:buClr>
              <a:buFont typeface="Wingdings" panose="05000000000000000000" pitchFamily="2" charset="2"/>
              <a:buChar char="w"/>
              <a:defRPr/>
            </a:pPr>
            <a:r>
              <a:rPr lang="en-US" altLang="en-US" dirty="0"/>
              <a:t>Each of these major components are then subdivided into the tasks necessary to reach successful project completion</a:t>
            </a:r>
          </a:p>
          <a:p>
            <a:pPr eaLnBrk="1" hangingPunct="1">
              <a:buClr>
                <a:srgbClr val="990000"/>
              </a:buClr>
              <a:buFont typeface="Wingdings" panose="05000000000000000000" pitchFamily="2" charset="2"/>
              <a:buChar char="w"/>
              <a:defRPr/>
            </a:pPr>
            <a:r>
              <a:rPr lang="en-US" altLang="en-US" dirty="0"/>
              <a:t>Each of these major components are then subdivided into the work necessary to reach successful project completion.</a:t>
            </a:r>
          </a:p>
          <a:p>
            <a:pPr eaLnBrk="1" hangingPunct="1">
              <a:buClr>
                <a:srgbClr val="990000"/>
              </a:buClr>
              <a:buFont typeface="Wingdings" panose="05000000000000000000" pitchFamily="2" charset="2"/>
              <a:buChar char="w"/>
              <a:defRPr/>
            </a:pPr>
            <a:endParaRPr lang="en-US" altLang="en-US" dirty="0"/>
          </a:p>
        </p:txBody>
      </p:sp>
      <p:sp>
        <p:nvSpPr>
          <p:cNvPr id="839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45488-6271-4A5F-82D8-F31B2976ACC3}" type="slidenum">
              <a:rPr lang="en-US" altLang="en-US" sz="1000" smtClean="0">
                <a:latin typeface="Trebuchet MS" panose="020B0603020202020204" pitchFamily="34" charset="0"/>
              </a:rPr>
              <a:pPr>
                <a:spcBef>
                  <a:spcPct val="0"/>
                </a:spcBef>
                <a:buFontTx/>
                <a:buNone/>
              </a:pPr>
              <a:t>49</a:t>
            </a:fld>
            <a:endParaRPr lang="en-US" altLang="en-US" sz="1000">
              <a:latin typeface="Trebuchet MS" panose="020B0603020202020204" pitchFamily="34" charset="0"/>
            </a:endParaRPr>
          </a:p>
        </p:txBody>
      </p:sp>
      <p:sp>
        <p:nvSpPr>
          <p:cNvPr id="83973" name="Rectangle 2"/>
          <p:cNvSpPr>
            <a:spLocks noChangeArrowheads="1"/>
          </p:cNvSpPr>
          <p:nvPr/>
        </p:nvSpPr>
        <p:spPr bwMode="auto">
          <a:xfrm>
            <a:off x="215900" y="177800"/>
            <a:ext cx="8229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2400">
              <a:solidFill>
                <a:srgbClr val="0033CC"/>
              </a:solidFill>
              <a:latin typeface="Trebuchet MS" panose="020B0603020202020204" pitchFamily="34" charset="0"/>
            </a:endParaRPr>
          </a:p>
        </p:txBody>
      </p:sp>
      <p:sp>
        <p:nvSpPr>
          <p:cNvPr id="83974" name="Rectangle 3"/>
          <p:cNvSpPr>
            <a:spLocks noChangeArrowheads="1"/>
          </p:cNvSpPr>
          <p:nvPr/>
        </p:nvSpPr>
        <p:spPr bwMode="auto">
          <a:xfrm>
            <a:off x="228600" y="990600"/>
            <a:ext cx="82169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Clr>
                <a:srgbClr val="990000"/>
              </a:buClr>
              <a:buFont typeface="Wingdings" panose="05000000000000000000" pitchFamily="2" charset="2"/>
              <a:buChar char="w"/>
            </a:pPr>
            <a:endParaRPr lang="en-US" altLang="en-US" sz="2400">
              <a:latin typeface="Trebuchet MS" panose="020B0603020202020204" pitchFamily="34"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630643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a:r>
              <a:rPr lang="en-US" altLang="en-US" sz="2800" dirty="0"/>
              <a:t>Top 10 Reasons NOT to Use Project Management</a:t>
            </a:r>
          </a:p>
        </p:txBody>
      </p:sp>
      <p:sp>
        <p:nvSpPr>
          <p:cNvPr id="3" name="Content Placeholder 2"/>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Our customers really love us, so they don't care if our products are late and don't work. </a:t>
            </a:r>
          </a:p>
          <a:p>
            <a:pPr>
              <a:buFont typeface="Wingdings" panose="05000000000000000000" pitchFamily="2" charset="2"/>
              <a:buNone/>
              <a:defRPr/>
            </a:pPr>
            <a:r>
              <a:rPr lang="en-US" dirty="0"/>
              <a:t>09. Organizing to manage projects isn't compatible with our culture, and the last thing we need around this place is change. </a:t>
            </a:r>
          </a:p>
          <a:p>
            <a:pPr>
              <a:buFont typeface="Wingdings" panose="05000000000000000000" pitchFamily="2" charset="2"/>
              <a:buNone/>
              <a:defRPr/>
            </a:pPr>
            <a:r>
              <a:rPr lang="en-US" dirty="0"/>
              <a:t>08. All our projects are easy, and they don't have cost, schedule, and technical risks anyway. </a:t>
            </a:r>
          </a:p>
          <a:p>
            <a:pPr>
              <a:buFont typeface="Wingdings" panose="05000000000000000000" pitchFamily="2" charset="2"/>
              <a:buNone/>
              <a:defRPr/>
            </a:pPr>
            <a:r>
              <a:rPr lang="en-US" dirty="0"/>
              <a:t>07. We do not have any customer and we don’t care about what happens to us.</a:t>
            </a:r>
          </a:p>
          <a:p>
            <a:pPr>
              <a:buFont typeface="Wingdings" panose="05000000000000000000" pitchFamily="2" charset="2"/>
              <a:buNone/>
              <a:defRPr/>
            </a:pPr>
            <a:r>
              <a:rPr lang="en-US" dirty="0"/>
              <a:t>06. We might have to understand our customers' requirements and document a lot of stuff, and that bothers us </a:t>
            </a:r>
          </a:p>
          <a:p>
            <a:pPr>
              <a:buFont typeface="Wingdings" panose="05000000000000000000" pitchFamily="2" charset="2"/>
              <a:buNone/>
              <a:defRPr/>
            </a:pPr>
            <a:r>
              <a:rPr lang="en-US" dirty="0"/>
              <a:t>05. Project management requires integrity and courage, but they do not pay us extra for this.</a:t>
            </a:r>
          </a:p>
          <a:p>
            <a:pPr>
              <a:buFont typeface="Wingdings" panose="05000000000000000000" pitchFamily="2" charset="2"/>
              <a:buNone/>
              <a:defRPr/>
            </a:pPr>
            <a:r>
              <a:rPr lang="en-US" dirty="0"/>
              <a:t>04. Our bosses won't provide the support needed for project management; they want us to get better results through magic. </a:t>
            </a:r>
          </a:p>
          <a:p>
            <a:pPr>
              <a:buFont typeface="Wingdings" panose="05000000000000000000" pitchFamily="2" charset="2"/>
              <a:buNone/>
              <a:defRPr/>
            </a:pPr>
            <a:r>
              <a:rPr lang="en-US" dirty="0"/>
              <a:t>03. We'd have to apply project management blindly to all projects regardless of size and complexity, and I don’t find any reason for this stupidity. </a:t>
            </a:r>
          </a:p>
          <a:p>
            <a:pPr>
              <a:buFont typeface="Wingdings" panose="05000000000000000000" pitchFamily="2" charset="2"/>
              <a:buNone/>
              <a:defRPr/>
            </a:pPr>
            <a:r>
              <a:rPr lang="en-US" dirty="0"/>
              <a:t>02. I know there is a well-developed project management body of knowledge, but I can't find it under this mess on my desk. </a:t>
            </a:r>
          </a:p>
          <a:p>
            <a:pPr>
              <a:buFont typeface="Wingdings" panose="05000000000000000000" pitchFamily="2" charset="2"/>
              <a:buNone/>
              <a:defRPr/>
            </a:pPr>
            <a:r>
              <a:rPr lang="en-US" dirty="0"/>
              <a:t>01. We figure it's more profitable to have 50% overruns than to spend 5% on project management to fix them. </a:t>
            </a:r>
          </a:p>
          <a:p>
            <a:pPr>
              <a:defRPr/>
            </a:pPr>
            <a:endParaRPr lang="en-US" dirty="0"/>
          </a:p>
        </p:txBody>
      </p:sp>
    </p:spTree>
    <p:extLst>
      <p:ext uri="{BB962C8B-B14F-4D97-AF65-F5344CB8AC3E}">
        <p14:creationId xmlns:p14="http://schemas.microsoft.com/office/powerpoint/2010/main" val="3983498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4"/>
          <p:cNvSpPr>
            <a:spLocks noGrp="1"/>
          </p:cNvSpPr>
          <p:nvPr>
            <p:ph type="title"/>
          </p:nvPr>
        </p:nvSpPr>
        <p:spPr>
          <a:xfrm>
            <a:off x="0" y="-9525"/>
            <a:ext cx="9144000" cy="808038"/>
          </a:xfrm>
        </p:spPr>
        <p:txBody>
          <a:bodyPr/>
          <a:lstStyle/>
          <a:p>
            <a:r>
              <a:rPr altLang="en-US"/>
              <a:t>WBS Types</a:t>
            </a:r>
            <a:endParaRPr lang="en-IN" altLang="en-US"/>
          </a:p>
        </p:txBody>
      </p:sp>
      <p:sp>
        <p:nvSpPr>
          <p:cNvPr id="86019"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860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B4DF10-03FD-41C9-86A3-6CF187D800CE}"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extLst>
      <p:ext uri="{BB962C8B-B14F-4D97-AF65-F5344CB8AC3E}">
        <p14:creationId xmlns:p14="http://schemas.microsoft.com/office/powerpoint/2010/main" val="2287839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4"/>
          <p:cNvSpPr>
            <a:spLocks noGrp="1"/>
          </p:cNvSpPr>
          <p:nvPr>
            <p:ph type="title"/>
          </p:nvPr>
        </p:nvSpPr>
        <p:spPr/>
        <p:txBody>
          <a:bodyPr/>
          <a:lstStyle/>
          <a:p>
            <a:r>
              <a:rPr altLang="en-US"/>
              <a:t>Phase oriented WBS</a:t>
            </a:r>
          </a:p>
        </p:txBody>
      </p:sp>
      <p:pic>
        <p:nvPicPr>
          <p:cNvPr id="901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FF0B43-D902-4E8E-8A4D-800BCB0CBE70}"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extLst>
      <p:ext uri="{BB962C8B-B14F-4D97-AF65-F5344CB8AC3E}">
        <p14:creationId xmlns:p14="http://schemas.microsoft.com/office/powerpoint/2010/main" val="1303660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4"/>
          <p:cNvSpPr>
            <a:spLocks noGrp="1"/>
          </p:cNvSpPr>
          <p:nvPr>
            <p:ph type="title"/>
          </p:nvPr>
        </p:nvSpPr>
        <p:spPr/>
        <p:txBody>
          <a:bodyPr/>
          <a:lstStyle/>
          <a:p>
            <a:r>
              <a:rPr altLang="en-US"/>
              <a:t>Department oriented WBS</a:t>
            </a:r>
          </a:p>
        </p:txBody>
      </p:sp>
      <p:pic>
        <p:nvPicPr>
          <p:cNvPr id="921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5B9BBE-DBD1-4C67-AAB9-A8716883684A}"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spTree>
    <p:extLst>
      <p:ext uri="{BB962C8B-B14F-4D97-AF65-F5344CB8AC3E}">
        <p14:creationId xmlns:p14="http://schemas.microsoft.com/office/powerpoint/2010/main" val="297262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4"/>
          <p:cNvSpPr>
            <a:spLocks noGrp="1"/>
          </p:cNvSpPr>
          <p:nvPr>
            <p:ph type="title"/>
          </p:nvPr>
        </p:nvSpPr>
        <p:spPr/>
        <p:txBody>
          <a:bodyPr/>
          <a:lstStyle/>
          <a:p>
            <a:r>
              <a:rPr altLang="en-US"/>
              <a:t>Subproject Oriented WBS</a:t>
            </a:r>
          </a:p>
        </p:txBody>
      </p:sp>
      <p:pic>
        <p:nvPicPr>
          <p:cNvPr id="94211"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942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DBDE2A-7D8A-44F1-8475-1181455CB4C6}"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extLst>
      <p:ext uri="{BB962C8B-B14F-4D97-AF65-F5344CB8AC3E}">
        <p14:creationId xmlns:p14="http://schemas.microsoft.com/office/powerpoint/2010/main" val="3096561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normAutofit fontScale="47500" lnSpcReduction="20000"/>
          </a:bodyPr>
          <a:lstStyle/>
          <a:p>
            <a:pPr>
              <a:buFont typeface="Calibri" panose="020F0502020204030204" pitchFamily="34" charset="0"/>
              <a:buAutoNum type="arabicPeriod"/>
            </a:pPr>
            <a:r>
              <a:rPr lang="en-US" altLang="en-US" dirty="0"/>
              <a:t>Interviews</a:t>
            </a:r>
          </a:p>
          <a:p>
            <a:pPr>
              <a:buFont typeface="Calibri" panose="020F0502020204030204" pitchFamily="34" charset="0"/>
              <a:buAutoNum type="arabicPeriod"/>
            </a:pPr>
            <a:r>
              <a:rPr lang="en-US" altLang="en-US" dirty="0"/>
              <a:t>Focus Groups</a:t>
            </a:r>
          </a:p>
          <a:p>
            <a:pPr>
              <a:buFont typeface="Calibri" panose="020F0502020204030204" pitchFamily="34" charset="0"/>
              <a:buAutoNum type="arabicPeriod"/>
            </a:pPr>
            <a:r>
              <a:rPr lang="en-US" altLang="en-US" dirty="0"/>
              <a:t>Facilitated Workshops</a:t>
            </a:r>
          </a:p>
          <a:p>
            <a:pPr>
              <a:buFont typeface="Calibri" panose="020F0502020204030204" pitchFamily="34" charset="0"/>
              <a:buAutoNum type="arabicPeriod"/>
            </a:pPr>
            <a:r>
              <a:rPr lang="en-US" altLang="en-US" dirty="0"/>
              <a:t>Group Creativity Technique</a:t>
            </a:r>
          </a:p>
          <a:p>
            <a:pPr>
              <a:buFont typeface="Calibri" panose="020F0502020204030204" pitchFamily="34" charset="0"/>
              <a:buAutoNum type="arabicPeriod"/>
            </a:pPr>
            <a:r>
              <a:rPr lang="en-US" altLang="en-US" dirty="0"/>
              <a:t>Group Decision Making Techniques</a:t>
            </a:r>
          </a:p>
          <a:p>
            <a:pPr>
              <a:buFont typeface="Calibri" panose="020F0502020204030204" pitchFamily="34" charset="0"/>
              <a:buAutoNum type="arabicPeriod"/>
            </a:pPr>
            <a:r>
              <a:rPr lang="en-US" altLang="en-US" dirty="0"/>
              <a:t>Questionnaires and Surveys</a:t>
            </a:r>
          </a:p>
          <a:p>
            <a:pPr>
              <a:buFont typeface="Calibri" panose="020F0502020204030204" pitchFamily="34" charset="0"/>
              <a:buAutoNum type="arabicPeriod"/>
            </a:pPr>
            <a:r>
              <a:rPr lang="en-US" altLang="en-US" dirty="0"/>
              <a:t>Observations</a:t>
            </a:r>
          </a:p>
          <a:p>
            <a:pPr>
              <a:buFont typeface="Calibri" panose="020F0502020204030204" pitchFamily="34" charset="0"/>
              <a:buAutoNum type="arabicPeriod"/>
            </a:pPr>
            <a:r>
              <a:rPr lang="en-US" altLang="en-US" dirty="0"/>
              <a:t>Prototypes</a:t>
            </a:r>
          </a:p>
          <a:p>
            <a:pPr>
              <a:buFont typeface="Calibri" panose="020F0502020204030204" pitchFamily="34" charset="0"/>
              <a:buAutoNum type="arabicPeriod"/>
            </a:pPr>
            <a:r>
              <a:rPr lang="en-US" altLang="en-US" dirty="0"/>
              <a:t>Benchmarking</a:t>
            </a:r>
          </a:p>
          <a:p>
            <a:pPr>
              <a:buFont typeface="Calibri" panose="020F0502020204030204" pitchFamily="34" charset="0"/>
              <a:buAutoNum type="arabicPeriod"/>
            </a:pPr>
            <a:r>
              <a:rPr lang="en-US" altLang="en-US" dirty="0"/>
              <a:t>Context diagrams</a:t>
            </a:r>
          </a:p>
          <a:p>
            <a:pPr>
              <a:buFont typeface="Calibri" panose="020F0502020204030204" pitchFamily="34" charset="0"/>
              <a:buAutoNum type="arabicPeriod"/>
            </a:pPr>
            <a:r>
              <a:rPr lang="en-US" altLang="en-US" dirty="0"/>
              <a:t>Document Analysis</a:t>
            </a:r>
          </a:p>
          <a:p>
            <a:pPr>
              <a:buFont typeface="Calibri" panose="020F0502020204030204" pitchFamily="34" charset="0"/>
              <a:buAutoNum type="arabicPeriod"/>
            </a:pPr>
            <a:r>
              <a:rPr lang="en-US" altLang="en-US" dirty="0"/>
              <a:t>Product Analysis</a:t>
            </a:r>
          </a:p>
          <a:p>
            <a:pPr>
              <a:buFont typeface="Calibri" panose="020F0502020204030204" pitchFamily="34" charset="0"/>
              <a:buAutoNum type="arabicPeriod"/>
              <a:defRPr/>
            </a:pPr>
            <a:r>
              <a:rPr lang="en-US" dirty="0"/>
              <a:t>Product breakdown</a:t>
            </a:r>
          </a:p>
          <a:p>
            <a:pPr>
              <a:buFont typeface="Calibri" panose="020F0502020204030204" pitchFamily="34" charset="0"/>
              <a:buAutoNum type="arabicPeriod"/>
              <a:defRPr/>
            </a:pPr>
            <a:r>
              <a:rPr lang="en-US" dirty="0"/>
              <a:t>System analysis</a:t>
            </a:r>
          </a:p>
          <a:p>
            <a:pPr>
              <a:buFont typeface="Calibri" panose="020F0502020204030204" pitchFamily="34" charset="0"/>
              <a:buAutoNum type="arabicPeriod"/>
              <a:defRPr/>
            </a:pPr>
            <a:r>
              <a:rPr lang="en-US" dirty="0"/>
              <a:t>Requirement analysis</a:t>
            </a:r>
          </a:p>
          <a:p>
            <a:pPr>
              <a:buFont typeface="Calibri" panose="020F0502020204030204" pitchFamily="34" charset="0"/>
              <a:buAutoNum type="arabicPeriod"/>
              <a:defRPr/>
            </a:pPr>
            <a:r>
              <a:rPr lang="en-US" dirty="0"/>
              <a:t>System engineering</a:t>
            </a:r>
          </a:p>
          <a:p>
            <a:pPr>
              <a:buFont typeface="Calibri" panose="020F0502020204030204" pitchFamily="34" charset="0"/>
              <a:buAutoNum type="arabicPeriod"/>
              <a:defRPr/>
            </a:pPr>
            <a:r>
              <a:rPr lang="en-US" dirty="0"/>
              <a:t>Value engineering</a:t>
            </a:r>
          </a:p>
          <a:p>
            <a:pPr>
              <a:buFont typeface="Calibri" panose="020F0502020204030204" pitchFamily="34" charset="0"/>
              <a:buAutoNum type="arabicPeriod"/>
              <a:defRPr/>
            </a:pPr>
            <a:r>
              <a:rPr lang="en-US" dirty="0"/>
              <a:t>Value analysis</a:t>
            </a:r>
            <a:endParaRPr lang="en-US" altLang="en-US" dirty="0"/>
          </a:p>
          <a:p>
            <a:pPr>
              <a:buFont typeface="Calibri" panose="020F0502020204030204" pitchFamily="34" charset="0"/>
              <a:buAutoNum type="arabicPeriod"/>
            </a:pPr>
            <a:r>
              <a:rPr lang="en-US" altLang="en-US" dirty="0"/>
              <a:t>Alternatives Identification</a:t>
            </a:r>
          </a:p>
          <a:p>
            <a:pPr>
              <a:buFont typeface="Calibri" panose="020F0502020204030204" pitchFamily="34" charset="0"/>
              <a:buAutoNum type="arabicPeriod"/>
            </a:pPr>
            <a:r>
              <a:rPr lang="en-US" altLang="en-US" dirty="0"/>
              <a:t>Decomposition</a:t>
            </a:r>
          </a:p>
          <a:p>
            <a:pPr>
              <a:buFont typeface="Calibri" panose="020F0502020204030204" pitchFamily="34" charset="0"/>
              <a:buAutoNum type="arabicPeriod"/>
            </a:pPr>
            <a:r>
              <a:rPr lang="en-US" altLang="en-US" dirty="0"/>
              <a:t>Inspection</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54</a:t>
            </a:fld>
            <a:endParaRPr lang="en-US" altLang="en-US"/>
          </a:p>
        </p:txBody>
      </p:sp>
    </p:spTree>
    <p:extLst>
      <p:ext uri="{BB962C8B-B14F-4D97-AF65-F5344CB8AC3E}">
        <p14:creationId xmlns:p14="http://schemas.microsoft.com/office/powerpoint/2010/main" val="4118532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Requirement Traceability Matrix</a:t>
            </a:r>
            <a:endParaRPr lang="en-US" sz="3600" dirty="0"/>
          </a:p>
        </p:txBody>
      </p:sp>
      <p:sp>
        <p:nvSpPr>
          <p:cNvPr id="3" name="Content Placeholder 2"/>
          <p:cNvSpPr>
            <a:spLocks noGrp="1"/>
          </p:cNvSpPr>
          <p:nvPr>
            <p:ph idx="1"/>
          </p:nvPr>
        </p:nvSpPr>
        <p:spPr/>
        <p:txBody>
          <a:bodyPr>
            <a:normAutofit fontScale="70000" lnSpcReduction="20000"/>
          </a:bodyPr>
          <a:lstStyle/>
          <a:p>
            <a:r>
              <a:rPr lang="en-US" dirty="0"/>
              <a:t>What is RTM?</a:t>
            </a:r>
          </a:p>
          <a:p>
            <a:r>
              <a:rPr lang="en-US" dirty="0"/>
              <a:t>When to setup &amp; update this?</a:t>
            </a:r>
          </a:p>
          <a:p>
            <a:r>
              <a:rPr lang="en-US" dirty="0"/>
              <a:t>How to use it?</a:t>
            </a:r>
          </a:p>
          <a:p>
            <a:r>
              <a:rPr lang="en-US" dirty="0"/>
              <a:t>Structure of RTM</a:t>
            </a:r>
          </a:p>
          <a:p>
            <a:pPr lvl="1"/>
            <a:r>
              <a:rPr lang="en-US" dirty="0"/>
              <a:t>Requirement #</a:t>
            </a:r>
          </a:p>
          <a:p>
            <a:pPr lvl="1"/>
            <a:r>
              <a:rPr lang="en-US" dirty="0"/>
              <a:t>SOW Ref#</a:t>
            </a:r>
          </a:p>
          <a:p>
            <a:pPr lvl="1"/>
            <a:r>
              <a:rPr lang="en-US" dirty="0"/>
              <a:t>Functional Requirement Ref#</a:t>
            </a:r>
          </a:p>
          <a:p>
            <a:pPr lvl="1"/>
            <a:r>
              <a:rPr lang="en-US" dirty="0"/>
              <a:t>Design Ref#</a:t>
            </a:r>
          </a:p>
          <a:p>
            <a:pPr lvl="1"/>
            <a:r>
              <a:rPr lang="en-US" dirty="0"/>
              <a:t>Test Ref#</a:t>
            </a:r>
          </a:p>
          <a:p>
            <a:pPr lvl="1"/>
            <a:r>
              <a:rPr lang="en-US" dirty="0"/>
              <a:t>UAT Test Ref#</a:t>
            </a:r>
          </a:p>
          <a:p>
            <a:pPr lvl="1"/>
            <a:r>
              <a:rPr lang="en-US" dirty="0"/>
              <a:t>Status</a:t>
            </a:r>
          </a:p>
          <a:p>
            <a:pPr lvl="1"/>
            <a:r>
              <a:rPr lang="en-US" dirty="0"/>
              <a:t>Requirement Owner (Stakeholder)</a:t>
            </a:r>
          </a:p>
          <a:p>
            <a:pPr lvl="1"/>
            <a:r>
              <a:rPr lang="en-US" dirty="0"/>
              <a:t>Due Date</a:t>
            </a:r>
          </a:p>
          <a:p>
            <a:pPr lvl="1"/>
            <a:r>
              <a:rPr lang="en-US" dirty="0"/>
              <a:t>Type of Requirement</a:t>
            </a:r>
          </a:p>
          <a:p>
            <a:pPr lvl="1"/>
            <a:r>
              <a:rPr lang="en-US" dirty="0"/>
              <a:t>Dependency</a:t>
            </a:r>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55</a:t>
            </a:fld>
            <a:endParaRPr lang="en-US" altLang="en-US"/>
          </a:p>
        </p:txBody>
      </p:sp>
    </p:spTree>
    <p:extLst>
      <p:ext uri="{BB962C8B-B14F-4D97-AF65-F5344CB8AC3E}">
        <p14:creationId xmlns:p14="http://schemas.microsoft.com/office/powerpoint/2010/main" val="1787465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56</a:t>
            </a:fld>
            <a:endParaRPr lang="en-US" altLang="en-US"/>
          </a:p>
        </p:txBody>
      </p:sp>
      <p:sp>
        <p:nvSpPr>
          <p:cNvPr id="6" name="Title 5"/>
          <p:cNvSpPr>
            <a:spLocks noGrp="1"/>
          </p:cNvSpPr>
          <p:nvPr>
            <p:ph type="ctrTitle"/>
          </p:nvPr>
        </p:nvSpPr>
        <p:spPr/>
        <p:txBody>
          <a:bodyPr/>
          <a:lstStyle/>
          <a:p>
            <a:r>
              <a:rPr lang="en-US" dirty="0"/>
              <a:t>Let's Define Success Criteria / Setup RTM for our project</a:t>
            </a:r>
          </a:p>
        </p:txBody>
      </p:sp>
    </p:spTree>
    <p:extLst>
      <p:ext uri="{BB962C8B-B14F-4D97-AF65-F5344CB8AC3E}">
        <p14:creationId xmlns:p14="http://schemas.microsoft.com/office/powerpoint/2010/main" val="1670745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Aspect</a:t>
            </a:r>
          </a:p>
        </p:txBody>
      </p:sp>
      <p:sp>
        <p:nvSpPr>
          <p:cNvPr id="3" name="Content Placeholder 2"/>
          <p:cNvSpPr>
            <a:spLocks noGrp="1"/>
          </p:cNvSpPr>
          <p:nvPr>
            <p:ph idx="1"/>
          </p:nvPr>
        </p:nvSpPr>
        <p:spPr/>
        <p:txBody>
          <a:bodyPr/>
          <a:lstStyle/>
          <a:p>
            <a:r>
              <a:rPr lang="en-US" dirty="0"/>
              <a:t>Activities</a:t>
            </a:r>
          </a:p>
          <a:p>
            <a:r>
              <a:rPr lang="en-US" dirty="0"/>
              <a:t>Milestones</a:t>
            </a:r>
          </a:p>
          <a:p>
            <a:r>
              <a:rPr lang="en-US" dirty="0"/>
              <a:t>Activity Attributes</a:t>
            </a:r>
          </a:p>
          <a:p>
            <a:r>
              <a:rPr lang="en-US" dirty="0"/>
              <a:t>Sequencing</a:t>
            </a:r>
          </a:p>
          <a:p>
            <a:r>
              <a:rPr lang="en-US" dirty="0"/>
              <a:t>Estimation- Resources</a:t>
            </a:r>
          </a:p>
          <a:p>
            <a:r>
              <a:rPr lang="en-US" dirty="0"/>
              <a:t>Estimation- Duration</a:t>
            </a:r>
          </a:p>
          <a:p>
            <a:r>
              <a:rPr lang="en-US" dirty="0"/>
              <a:t>CPM, CCM</a:t>
            </a:r>
          </a:p>
          <a:p>
            <a:r>
              <a:rPr lang="en-US" dirty="0"/>
              <a:t>Schedule Baseline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57</a:t>
            </a:fld>
            <a:endParaRPr lang="en-US" altLang="en-US"/>
          </a:p>
        </p:txBody>
      </p:sp>
    </p:spTree>
    <p:extLst>
      <p:ext uri="{BB962C8B-B14F-4D97-AF65-F5344CB8AC3E}">
        <p14:creationId xmlns:p14="http://schemas.microsoft.com/office/powerpoint/2010/main" val="1704349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3"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4"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2645"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112646" name="Group 82"/>
          <p:cNvGrpSpPr>
            <a:grpSpLocks/>
          </p:cNvGrpSpPr>
          <p:nvPr/>
        </p:nvGrpSpPr>
        <p:grpSpPr bwMode="auto">
          <a:xfrm>
            <a:off x="258763" y="1301750"/>
            <a:ext cx="8785225" cy="5056188"/>
            <a:chOff x="258763" y="1158895"/>
            <a:chExt cx="8785225" cy="5056187"/>
          </a:xfrm>
        </p:grpSpPr>
        <p:sp>
          <p:nvSpPr>
            <p:cNvPr id="112653"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2654"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55"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2656"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2657"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58"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59"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0"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1"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62"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2663"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4"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5"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6"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67"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68"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69"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2670"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1"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2"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3"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4"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75"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112676"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7"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8"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79"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0"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81"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82"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83"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84"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2685"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6"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7"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8"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89"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90"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91"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2692"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3"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4"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5"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696"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97"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698"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699"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2700"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1"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2"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3"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04"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705"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2706"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07"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08"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09"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10"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1"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2"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3"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4"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2715"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6"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7"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8"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2719"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720"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1"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2"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3"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4"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5"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6"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2727"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112647"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48"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49"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2650"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265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F292B8-3100-4B0A-A7A3-613DF387958D}"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extLst>
      <p:ext uri="{BB962C8B-B14F-4D97-AF65-F5344CB8AC3E}">
        <p14:creationId xmlns:p14="http://schemas.microsoft.com/office/powerpoint/2010/main" val="953315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691"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4692"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693"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4694"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695"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696"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697"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698"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699"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00"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01"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02"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3"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4"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705"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06"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07"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8"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09"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0"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1"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114712"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13"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4"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15"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114716"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114717"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18"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19"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20"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21"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4722"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114723"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114724"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114725"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26"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27"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28"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4729"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30"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114731"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32"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114733"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34"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35"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36"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4737"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114738"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39"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114740"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114741"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42"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4743"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44"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5"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46"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7"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8"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49"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0"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4751"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114752"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114753"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114754"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114755"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4756"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57"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8"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59"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0"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61"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2"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3"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114764"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5"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6"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114767"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114768"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114769"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4770"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4771"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4772"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114773"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74"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5"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6"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7"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4778"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4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EE2EE9-0C94-4D51-BD61-576D523DFB8A}"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extLst>
      <p:ext uri="{BB962C8B-B14F-4D97-AF65-F5344CB8AC3E}">
        <p14:creationId xmlns:p14="http://schemas.microsoft.com/office/powerpoint/2010/main" val="256982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p:nvPr>
        </p:nvSpPr>
        <p:spPr>
          <a:xfrm>
            <a:off x="0" y="-9525"/>
            <a:ext cx="9144000" cy="808038"/>
          </a:xfrm>
        </p:spPr>
        <p:txBody>
          <a:bodyPr/>
          <a:lstStyle/>
          <a:p>
            <a:r>
              <a:rPr lang="en-IN" altLang="en-US" dirty="0"/>
              <a:t>Why do Projects fail?</a:t>
            </a:r>
          </a:p>
        </p:txBody>
      </p:sp>
      <p:sp>
        <p:nvSpPr>
          <p:cNvPr id="57347" name="Rectangle 3"/>
          <p:cNvSpPr>
            <a:spLocks noGrp="1" noChangeArrowheads="1"/>
          </p:cNvSpPr>
          <p:nvPr>
            <p:ph idx="1"/>
          </p:nvPr>
        </p:nvSpPr>
        <p:spPr>
          <a:xfrm>
            <a:off x="457200" y="990600"/>
            <a:ext cx="8229600" cy="5105400"/>
          </a:xfrm>
        </p:spPr>
        <p:txBody>
          <a:bodyPr/>
          <a:lstStyle/>
          <a:p>
            <a:pPr eaLnBrk="1" hangingPunct="1">
              <a:lnSpc>
                <a:spcPct val="90000"/>
              </a:lnSpc>
            </a:pPr>
            <a:r>
              <a:rPr lang="en-US" altLang="en-US" sz="2000" dirty="0"/>
              <a:t>Lack of User Input/involvement.</a:t>
            </a:r>
          </a:p>
          <a:p>
            <a:pPr eaLnBrk="1" hangingPunct="1">
              <a:lnSpc>
                <a:spcPct val="90000"/>
              </a:lnSpc>
            </a:pPr>
            <a:r>
              <a:rPr lang="en-US" altLang="en-US" sz="2000" dirty="0"/>
              <a:t>Lack of Executive support.</a:t>
            </a:r>
          </a:p>
          <a:p>
            <a:pPr eaLnBrk="1" hangingPunct="1">
              <a:lnSpc>
                <a:spcPct val="90000"/>
              </a:lnSpc>
            </a:pPr>
            <a:r>
              <a:rPr lang="en-US" altLang="en-US" sz="2000" dirty="0"/>
              <a:t>Unrealistic Expectations.</a:t>
            </a:r>
          </a:p>
          <a:p>
            <a:pPr eaLnBrk="1" hangingPunct="1">
              <a:lnSpc>
                <a:spcPct val="90000"/>
              </a:lnSpc>
            </a:pPr>
            <a:r>
              <a:rPr lang="en-US" altLang="en-US" sz="2000" dirty="0"/>
              <a:t>Unclear/changing Goals.</a:t>
            </a:r>
          </a:p>
          <a:p>
            <a:pPr eaLnBrk="1" hangingPunct="1">
              <a:lnSpc>
                <a:spcPct val="90000"/>
              </a:lnSpc>
            </a:pPr>
            <a:r>
              <a:rPr lang="en-US" altLang="en-US" sz="2000" dirty="0"/>
              <a:t>Incomplete Requirements &amp; Specifications.</a:t>
            </a:r>
          </a:p>
          <a:p>
            <a:pPr eaLnBrk="1" hangingPunct="1">
              <a:lnSpc>
                <a:spcPct val="90000"/>
              </a:lnSpc>
            </a:pPr>
            <a:r>
              <a:rPr lang="en-US" altLang="en-US" sz="2000" dirty="0"/>
              <a:t>Changing Requirements and Specifications.</a:t>
            </a:r>
          </a:p>
          <a:p>
            <a:pPr eaLnBrk="1" hangingPunct="1">
              <a:lnSpc>
                <a:spcPct val="90000"/>
              </a:lnSpc>
            </a:pPr>
            <a:r>
              <a:rPr lang="en-US" altLang="en-US" sz="2000" dirty="0"/>
              <a:t>Lack of appropriate methodologies.</a:t>
            </a:r>
          </a:p>
          <a:p>
            <a:pPr eaLnBrk="1" hangingPunct="1">
              <a:lnSpc>
                <a:spcPct val="90000"/>
              </a:lnSpc>
            </a:pPr>
            <a:r>
              <a:rPr lang="en-US" altLang="en-US" sz="2000" dirty="0"/>
              <a:t>Lack of experienced Project Manager.</a:t>
            </a:r>
          </a:p>
          <a:p>
            <a:pPr eaLnBrk="1" hangingPunct="1">
              <a:lnSpc>
                <a:spcPct val="90000"/>
              </a:lnSpc>
            </a:pPr>
            <a:r>
              <a:rPr lang="en-US" altLang="en-US" sz="2000" dirty="0"/>
              <a:t>Lack of skilled staff.</a:t>
            </a:r>
          </a:p>
          <a:p>
            <a:pPr eaLnBrk="1" hangingPunct="1">
              <a:lnSpc>
                <a:spcPct val="90000"/>
              </a:lnSpc>
            </a:pPr>
            <a:r>
              <a:rPr lang="en-US" altLang="en-US" sz="2000" dirty="0"/>
              <a:t>Poor estimation and planning.</a:t>
            </a:r>
          </a:p>
          <a:p>
            <a:pPr eaLnBrk="1" hangingPunct="1">
              <a:lnSpc>
                <a:spcPct val="90000"/>
              </a:lnSpc>
            </a:pPr>
            <a:r>
              <a:rPr lang="en-US" altLang="en-US" sz="2000" dirty="0"/>
              <a:t>Failure to communicate and act as a team.</a:t>
            </a:r>
          </a:p>
          <a:p>
            <a:pPr eaLnBrk="1" hangingPunct="1">
              <a:lnSpc>
                <a:spcPct val="90000"/>
              </a:lnSpc>
            </a:pPr>
            <a:r>
              <a:rPr lang="en-US" altLang="en-US" sz="2000" dirty="0"/>
              <a:t>Poor Risk Management.</a:t>
            </a:r>
          </a:p>
          <a:p>
            <a:pPr eaLnBrk="1" hangingPunct="1">
              <a:lnSpc>
                <a:spcPct val="90000"/>
              </a:lnSpc>
            </a:pPr>
            <a:r>
              <a:rPr lang="en-US" altLang="en-US" sz="2000" dirty="0"/>
              <a:t>Lack of Vendor control.</a:t>
            </a:r>
          </a:p>
          <a:p>
            <a:pPr eaLnBrk="1" hangingPunct="1">
              <a:lnSpc>
                <a:spcPct val="90000"/>
              </a:lnSpc>
            </a:pPr>
            <a:r>
              <a:rPr lang="en-US" altLang="en-US" sz="2800" b="1" dirty="0">
                <a:solidFill>
                  <a:srgbClr val="FF0000"/>
                </a:solidFill>
              </a:rPr>
              <a:t>All these points towards Project Management</a:t>
            </a:r>
          </a:p>
          <a:p>
            <a:pPr eaLnBrk="1" hangingPunct="1">
              <a:lnSpc>
                <a:spcPct val="90000"/>
              </a:lnSpc>
              <a:buFontTx/>
              <a:buNone/>
            </a:pPr>
            <a:endParaRPr lang="en-US" altLang="en-US" sz="2000"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573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370239-E7F7-4831-BA92-F34066C39163}" type="slidenum">
              <a:rPr lang="en-US" altLang="en-US" sz="1000" smtClean="0">
                <a:latin typeface="Trebuchet MS" panose="020B0603020202020204" pitchFamily="34" charset="0"/>
              </a:rPr>
              <a:pPr>
                <a:spcBef>
                  <a:spcPct val="0"/>
                </a:spcBef>
                <a:buFontTx/>
                <a:buNone/>
              </a:pPr>
              <a:t>6</a:t>
            </a:fld>
            <a:endParaRPr lang="en-US" altLang="en-US" sz="1000">
              <a:latin typeface="Trebuchet MS" panose="020B0603020202020204" pitchFamily="34" charset="0"/>
            </a:endParaRPr>
          </a:p>
        </p:txBody>
      </p:sp>
      <p:sp>
        <p:nvSpPr>
          <p:cNvPr id="57350" name="Text Box 4" descr="our services4"/>
          <p:cNvSpPr txBox="1">
            <a:spLocks noChangeArrowheads="1"/>
          </p:cNvSpPr>
          <p:nvPr/>
        </p:nvSpPr>
        <p:spPr bwMode="auto">
          <a:xfrm>
            <a:off x="914400" y="5867400"/>
            <a:ext cx="7162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i="1">
                <a:latin typeface="Trebuchet MS" panose="020B0603020202020204" pitchFamily="34" charset="0"/>
              </a:rPr>
              <a:t>Abstracted from Standish group report</a:t>
            </a:r>
          </a:p>
        </p:txBody>
      </p:sp>
    </p:spTree>
    <p:extLst>
      <p:ext uri="{BB962C8B-B14F-4D97-AF65-F5344CB8AC3E}">
        <p14:creationId xmlns:p14="http://schemas.microsoft.com/office/powerpoint/2010/main" val="3889860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6739"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40"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116741"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6742"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3"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4"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5"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46"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47"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48"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6749"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0"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1"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2"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3"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54"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55"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56"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6757"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8"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59"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0"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1"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62"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63"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6764"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5"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6"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7"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68"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69"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70"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71"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72"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6773"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4"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5"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6"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77"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78"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116779"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6780"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1"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2"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3"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84"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85"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116786"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87"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788"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89"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0"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6791"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2"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3"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4"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6795"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6796"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6797"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8"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799"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0"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1"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2"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803"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4"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5"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6"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7"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8"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6809" name="Title 77"/>
          <p:cNvSpPr>
            <a:spLocks noGrp="1"/>
          </p:cNvSpPr>
          <p:nvPr>
            <p:ph type="title"/>
          </p:nvPr>
        </p:nvSpPr>
        <p:spPr/>
        <p:txBody>
          <a:bodyPr/>
          <a:lstStyle/>
          <a:p>
            <a:r>
              <a:rPr altLang="en-US"/>
              <a:t>Discussion/Excertise-16</a:t>
            </a:r>
          </a:p>
        </p:txBody>
      </p:sp>
      <p:sp>
        <p:nvSpPr>
          <p:cNvPr id="116810"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2016 Vedavit Project Solutions</a:t>
            </a:r>
            <a:endParaRPr lang="en-US"/>
          </a:p>
        </p:txBody>
      </p:sp>
      <p:sp>
        <p:nvSpPr>
          <p:cNvPr id="11681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6E39C0-7564-4376-A4B2-843C15705A35}" type="slidenum">
              <a:rPr lang="en-US" altLang="en-US" sz="1200" smtClean="0">
                <a:solidFill>
                  <a:srgbClr val="898989"/>
                </a:solidFill>
              </a:rPr>
              <a:pPr>
                <a:spcBef>
                  <a:spcPct val="0"/>
                </a:spcBef>
                <a:buFontTx/>
                <a:buNone/>
              </a:pPr>
              <a:t>60</a:t>
            </a:fld>
            <a:endParaRPr lang="en-US" altLang="en-US" sz="1200">
              <a:solidFill>
                <a:srgbClr val="898989"/>
              </a:solidFill>
            </a:endParaRPr>
          </a:p>
        </p:txBody>
      </p:sp>
    </p:spTree>
    <p:extLst>
      <p:ext uri="{BB962C8B-B14F-4D97-AF65-F5344CB8AC3E}">
        <p14:creationId xmlns:p14="http://schemas.microsoft.com/office/powerpoint/2010/main" val="187913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118787"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788"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118789"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118790"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791"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792"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3"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4"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795"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796"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118797"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798"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118799"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0"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118801"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02"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03"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04"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118805"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6"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07"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08"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09"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10"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11"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118812"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13"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14"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118815"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118816"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17"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18"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19"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20"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118821"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118822"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23"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118824"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118825"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26"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27"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118828"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118829"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118830"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118831"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118832"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33"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34"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5"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36"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7"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38"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118839"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40"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118841"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42"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118843"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118844"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118845"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6"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7"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8"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49"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50"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51"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2"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3"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4"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5"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6"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18857"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118858"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1886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FC25A0-6CC3-4BC7-9BCD-1AABC74514A7}" type="slidenum">
              <a:rPr lang="en-US" altLang="en-US" sz="1200" smtClean="0">
                <a:solidFill>
                  <a:srgbClr val="898989"/>
                </a:solidFill>
              </a:rPr>
              <a:pPr>
                <a:spcBef>
                  <a:spcPct val="0"/>
                </a:spcBef>
                <a:buFontTx/>
                <a:buNone/>
              </a:pPr>
              <a:t>61</a:t>
            </a:fld>
            <a:endParaRPr lang="en-US" altLang="en-US" sz="1200">
              <a:solidFill>
                <a:srgbClr val="898989"/>
              </a:solidFill>
            </a:endParaRPr>
          </a:p>
        </p:txBody>
      </p:sp>
    </p:spTree>
    <p:extLst>
      <p:ext uri="{BB962C8B-B14F-4D97-AF65-F5344CB8AC3E}">
        <p14:creationId xmlns:p14="http://schemas.microsoft.com/office/powerpoint/2010/main" val="2656145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2"/>
          <p:cNvSpPr>
            <a:spLocks noGrp="1"/>
          </p:cNvSpPr>
          <p:nvPr>
            <p:ph type="title"/>
          </p:nvPr>
        </p:nvSpPr>
        <p:spPr>
          <a:xfrm>
            <a:off x="0" y="-9525"/>
            <a:ext cx="9144000" cy="808038"/>
          </a:xfrm>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120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350C88-1E23-4A80-B60F-958B336E23B0}"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extLst>
      <p:ext uri="{BB962C8B-B14F-4D97-AF65-F5344CB8AC3E}">
        <p14:creationId xmlns:p14="http://schemas.microsoft.com/office/powerpoint/2010/main" val="1734595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My Tools &amp; Techniques</a:t>
            </a:r>
          </a:p>
        </p:txBody>
      </p:sp>
      <p:sp>
        <p:nvSpPr>
          <p:cNvPr id="7" name="Content Placeholder 6"/>
          <p:cNvSpPr>
            <a:spLocks noGrp="1"/>
          </p:cNvSpPr>
          <p:nvPr>
            <p:ph idx="1"/>
          </p:nvPr>
        </p:nvSpPr>
        <p:spPr/>
        <p:txBody>
          <a:bodyPr>
            <a:normAutofit fontScale="77500" lnSpcReduction="20000"/>
          </a:bodyPr>
          <a:lstStyle/>
          <a:p>
            <a:pPr>
              <a:buFont typeface="Calibri" panose="020F0502020204030204" pitchFamily="34" charset="0"/>
              <a:buAutoNum type="arabicPeriod"/>
            </a:pPr>
            <a:r>
              <a:rPr lang="en-US" altLang="en-US" dirty="0"/>
              <a:t>Precedence Diagramming Method</a:t>
            </a:r>
          </a:p>
          <a:p>
            <a:pPr>
              <a:buFont typeface="Calibri" panose="020F0502020204030204" pitchFamily="34" charset="0"/>
              <a:buAutoNum type="arabicPeriod"/>
            </a:pPr>
            <a:r>
              <a:rPr lang="en-US" altLang="en-US" dirty="0"/>
              <a:t>Dependency Determination</a:t>
            </a:r>
          </a:p>
          <a:p>
            <a:pPr>
              <a:buFont typeface="Calibri" panose="020F0502020204030204" pitchFamily="34" charset="0"/>
              <a:buAutoNum type="arabicPeriod"/>
            </a:pPr>
            <a:r>
              <a:rPr lang="en-US" altLang="en-US" dirty="0"/>
              <a:t>Alternatives Analysis</a:t>
            </a:r>
          </a:p>
          <a:p>
            <a:pPr>
              <a:buFont typeface="Calibri" panose="020F0502020204030204" pitchFamily="34" charset="0"/>
              <a:buAutoNum type="arabicPeriod"/>
            </a:pPr>
            <a:r>
              <a:rPr lang="en-US" altLang="en-US" dirty="0"/>
              <a:t>Group Decision Making Techniques</a:t>
            </a:r>
          </a:p>
          <a:p>
            <a:pPr>
              <a:buFont typeface="Calibri" panose="020F0502020204030204" pitchFamily="34" charset="0"/>
              <a:buAutoNum type="arabicPeriod"/>
            </a:pPr>
            <a:r>
              <a:rPr lang="en-US" altLang="en-US" dirty="0"/>
              <a:t>Reserve Analysis</a:t>
            </a:r>
          </a:p>
          <a:p>
            <a:pPr>
              <a:buFont typeface="Calibri" panose="020F0502020204030204" pitchFamily="34" charset="0"/>
              <a:buAutoNum type="arabicPeriod"/>
            </a:pPr>
            <a:r>
              <a:rPr lang="en-US" altLang="en-US" dirty="0"/>
              <a:t>Schedule Network Analysis</a:t>
            </a:r>
          </a:p>
          <a:p>
            <a:pPr>
              <a:buFont typeface="Calibri" panose="020F0502020204030204" pitchFamily="34" charset="0"/>
              <a:buAutoNum type="arabicPeriod"/>
            </a:pPr>
            <a:r>
              <a:rPr lang="en-US" altLang="en-US" dirty="0"/>
              <a:t>Critical Path Method</a:t>
            </a:r>
          </a:p>
          <a:p>
            <a:pPr>
              <a:buFont typeface="Calibri" panose="020F0502020204030204" pitchFamily="34" charset="0"/>
              <a:buAutoNum type="arabicPeriod"/>
            </a:pPr>
            <a:r>
              <a:rPr lang="en-US" altLang="en-US" dirty="0"/>
              <a:t>Critical Chain Method</a:t>
            </a:r>
          </a:p>
          <a:p>
            <a:pPr>
              <a:buFont typeface="Calibri" panose="020F0502020204030204" pitchFamily="34" charset="0"/>
              <a:buAutoNum type="arabicPeriod"/>
            </a:pPr>
            <a:r>
              <a:rPr lang="en-US" altLang="en-US" dirty="0"/>
              <a:t>Resource Optimization techniques</a:t>
            </a:r>
          </a:p>
          <a:p>
            <a:pPr>
              <a:buFont typeface="Calibri" panose="020F0502020204030204" pitchFamily="34" charset="0"/>
              <a:buAutoNum type="arabicPeriod"/>
            </a:pPr>
            <a:r>
              <a:rPr lang="en-US" altLang="en-US" dirty="0"/>
              <a:t>Modeling Techniques</a:t>
            </a:r>
          </a:p>
          <a:p>
            <a:pPr>
              <a:buFont typeface="Calibri" panose="020F0502020204030204" pitchFamily="34" charset="0"/>
              <a:buAutoNum type="arabicPeriod"/>
            </a:pPr>
            <a:r>
              <a:rPr lang="en-US" altLang="en-US" dirty="0"/>
              <a:t>Leads and Lags</a:t>
            </a:r>
          </a:p>
          <a:p>
            <a:pPr>
              <a:buFont typeface="Calibri" panose="020F0502020204030204" pitchFamily="34" charset="0"/>
              <a:buAutoNum type="arabicPeriod"/>
            </a:pPr>
            <a:r>
              <a:rPr lang="en-US" altLang="en-US" dirty="0"/>
              <a:t>Schedule Compression</a:t>
            </a:r>
          </a:p>
          <a:p>
            <a:pPr>
              <a:buFont typeface="Calibri" panose="020F0502020204030204" pitchFamily="34" charset="0"/>
              <a:buAutoNum type="arabicPeriod"/>
            </a:pPr>
            <a:r>
              <a:rPr lang="en-US" altLang="en-US" dirty="0"/>
              <a:t>Scheduling Tool</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63</a:t>
            </a:fld>
            <a:endParaRPr lang="en-US" altLang="en-US"/>
          </a:p>
        </p:txBody>
      </p:sp>
    </p:spTree>
    <p:extLst>
      <p:ext uri="{BB962C8B-B14F-4D97-AF65-F5344CB8AC3E}">
        <p14:creationId xmlns:p14="http://schemas.microsoft.com/office/powerpoint/2010/main" val="2215202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altLang="en-US" sz="3600" dirty="0"/>
              <a:t>Resource Optimization Techniques</a:t>
            </a:r>
            <a:endParaRPr lang="en-US" sz="3600" dirty="0"/>
          </a:p>
        </p:txBody>
      </p:sp>
      <p:sp>
        <p:nvSpPr>
          <p:cNvPr id="9" name="Content Placeholder 8"/>
          <p:cNvSpPr>
            <a:spLocks noGrp="1"/>
          </p:cNvSpPr>
          <p:nvPr>
            <p:ph idx="1"/>
          </p:nvPr>
        </p:nvSpPr>
        <p:spPr/>
        <p:txBody>
          <a:bodyPr>
            <a:normAutofit/>
          </a:bodyPr>
          <a:lstStyle/>
          <a:p>
            <a:pPr marL="290506" indent="-290506"/>
            <a:r>
              <a:rPr lang="en-US" b="1" dirty="0"/>
              <a:t>Resource Levelling</a:t>
            </a:r>
          </a:p>
          <a:p>
            <a:pPr marL="290506" lvl="1" indent="0">
              <a:buNone/>
            </a:pPr>
            <a:r>
              <a:rPr lang="en-US" dirty="0"/>
              <a:t>Ensure resource are not allocated more than their availability for the given project. Can lead to change in critical path.</a:t>
            </a:r>
          </a:p>
          <a:p>
            <a:pPr marL="290506" indent="-290506"/>
            <a:r>
              <a:rPr lang="en-US" sz="3100" b="1" dirty="0"/>
              <a:t>Resource Smoothing</a:t>
            </a:r>
          </a:p>
          <a:p>
            <a:pPr marL="290506" lvl="1" indent="0">
              <a:buNone/>
            </a:pPr>
            <a:r>
              <a:rPr lang="en-US" dirty="0"/>
              <a:t>Adjust activities in such a way that resources requirement do not exceed than defined limit. No change in critical path. Activities can be delayed within their float (free/total).</a:t>
            </a:r>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64</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46599"/>
            <a:ext cx="4343400" cy="4344602"/>
          </a:xfrm>
          <a:prstGeom prst="rect">
            <a:avLst/>
          </a:prstGeom>
        </p:spPr>
      </p:pic>
    </p:spTree>
    <p:extLst>
      <p:ext uri="{BB962C8B-B14F-4D97-AF65-F5344CB8AC3E}">
        <p14:creationId xmlns:p14="http://schemas.microsoft.com/office/powerpoint/2010/main" val="128950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Estimation Techniques</a:t>
            </a:r>
          </a:p>
        </p:txBody>
      </p:sp>
      <p:sp>
        <p:nvSpPr>
          <p:cNvPr id="3" name="Content Placeholder 2"/>
          <p:cNvSpPr>
            <a:spLocks noGrp="1"/>
          </p:cNvSpPr>
          <p:nvPr>
            <p:ph idx="1"/>
          </p:nvPr>
        </p:nvSpPr>
        <p:spPr/>
        <p:txBody>
          <a:bodyPr>
            <a:normAutofit/>
          </a:bodyPr>
          <a:lstStyle/>
          <a:p>
            <a:r>
              <a:rPr lang="en-US" dirty="0"/>
              <a:t>Analogous Estimation</a:t>
            </a:r>
          </a:p>
          <a:p>
            <a:r>
              <a:rPr lang="en-US" dirty="0"/>
              <a:t>PERT Estimation</a:t>
            </a:r>
          </a:p>
          <a:p>
            <a:r>
              <a:rPr lang="en-US" dirty="0"/>
              <a:t>Parametric Estimation</a:t>
            </a:r>
          </a:p>
          <a:p>
            <a:r>
              <a:rPr lang="en-US" dirty="0"/>
              <a:t>Bottom-up Estimation</a:t>
            </a:r>
          </a:p>
          <a:p>
            <a:r>
              <a:rPr lang="en-US" dirty="0"/>
              <a:t>Expert Judgement</a:t>
            </a:r>
          </a:p>
          <a:p>
            <a:r>
              <a:rPr lang="en-US" dirty="0"/>
              <a:t>Wideband Delphi</a:t>
            </a:r>
          </a:p>
          <a:p>
            <a:r>
              <a:rPr lang="en-US" altLang="en-US" dirty="0"/>
              <a:t>Published Estimated Data</a:t>
            </a:r>
          </a:p>
          <a:p>
            <a:endParaRPr lang="en-US" dirty="0"/>
          </a:p>
          <a:p>
            <a:endParaRPr lang="en-US" dirty="0"/>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65</a:t>
            </a:fld>
            <a:endParaRPr lang="en-US" altLang="en-US"/>
          </a:p>
        </p:txBody>
      </p:sp>
    </p:spTree>
    <p:extLst>
      <p:ext uri="{BB962C8B-B14F-4D97-AF65-F5344CB8AC3E}">
        <p14:creationId xmlns:p14="http://schemas.microsoft.com/office/powerpoint/2010/main" val="5717897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66</a:t>
            </a:fld>
            <a:endParaRPr lang="en-US" altLang="en-US"/>
          </a:p>
        </p:txBody>
      </p:sp>
      <p:sp>
        <p:nvSpPr>
          <p:cNvPr id="6" name="Title 5"/>
          <p:cNvSpPr>
            <a:spLocks noGrp="1"/>
          </p:cNvSpPr>
          <p:nvPr>
            <p:ph type="ctrTitle"/>
          </p:nvPr>
        </p:nvSpPr>
        <p:spPr/>
        <p:txBody>
          <a:bodyPr/>
          <a:lstStyle/>
          <a:p>
            <a:r>
              <a:rPr lang="en-US" dirty="0"/>
              <a:t>Critical Path Identification/ Optimization</a:t>
            </a:r>
          </a:p>
        </p:txBody>
      </p:sp>
    </p:spTree>
    <p:extLst>
      <p:ext uri="{BB962C8B-B14F-4D97-AF65-F5344CB8AC3E}">
        <p14:creationId xmlns:p14="http://schemas.microsoft.com/office/powerpoint/2010/main" val="32946956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Aspect</a:t>
            </a:r>
          </a:p>
        </p:txBody>
      </p:sp>
      <p:sp>
        <p:nvSpPr>
          <p:cNvPr id="3" name="Content Placeholder 2"/>
          <p:cNvSpPr>
            <a:spLocks noGrp="1"/>
          </p:cNvSpPr>
          <p:nvPr>
            <p:ph idx="1"/>
          </p:nvPr>
        </p:nvSpPr>
        <p:spPr/>
        <p:txBody>
          <a:bodyPr>
            <a:normAutofit/>
          </a:bodyPr>
          <a:lstStyle/>
          <a:p>
            <a:r>
              <a:rPr lang="en-US" dirty="0"/>
              <a:t>Estimating Activity Cost</a:t>
            </a:r>
          </a:p>
          <a:p>
            <a:r>
              <a:rPr lang="en-US" dirty="0"/>
              <a:t>Documenting Basis of Estimation</a:t>
            </a:r>
          </a:p>
          <a:p>
            <a:r>
              <a:rPr lang="en-US" dirty="0"/>
              <a:t>Funding Requirements</a:t>
            </a:r>
          </a:p>
          <a:p>
            <a:r>
              <a:rPr lang="en-US" dirty="0"/>
              <a:t>Determine Cost of Quality</a:t>
            </a:r>
          </a:p>
          <a:p>
            <a:r>
              <a:rPr lang="en-US" dirty="0"/>
              <a:t>Cost Baseline</a:t>
            </a:r>
          </a:p>
          <a:p>
            <a:endParaRPr lang="en-IN"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67</a:t>
            </a:fld>
            <a:endParaRPr lang="en-US" altLang="en-US"/>
          </a:p>
        </p:txBody>
      </p:sp>
    </p:spTree>
    <p:extLst>
      <p:ext uri="{BB962C8B-B14F-4D97-AF65-F5344CB8AC3E}">
        <p14:creationId xmlns:p14="http://schemas.microsoft.com/office/powerpoint/2010/main" val="3275782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Tools &amp; Techniques</a:t>
            </a:r>
          </a:p>
        </p:txBody>
      </p:sp>
      <p:sp>
        <p:nvSpPr>
          <p:cNvPr id="3" name="Content Placeholder 2"/>
          <p:cNvSpPr>
            <a:spLocks noGrp="1"/>
          </p:cNvSpPr>
          <p:nvPr>
            <p:ph idx="1"/>
          </p:nvPr>
        </p:nvSpPr>
        <p:spPr/>
        <p:txBody>
          <a:bodyPr/>
          <a:lstStyle/>
          <a:p>
            <a:r>
              <a:rPr lang="en-US" dirty="0"/>
              <a:t>Cost of Quality</a:t>
            </a:r>
          </a:p>
          <a:p>
            <a:r>
              <a:rPr lang="en-IN" dirty="0"/>
              <a:t>Fund Limit Reconciliation</a:t>
            </a:r>
          </a:p>
          <a:p>
            <a:r>
              <a:rPr lang="en-IN" dirty="0"/>
              <a:t>Cost Aggregation</a:t>
            </a:r>
          </a:p>
          <a:p>
            <a:r>
              <a:rPr lang="en-IN" dirty="0"/>
              <a:t>Earned Value Management</a:t>
            </a:r>
          </a:p>
          <a:p>
            <a:r>
              <a:rPr lang="en-IN" dirty="0"/>
              <a:t>Vendor Bid Analysis</a:t>
            </a:r>
          </a:p>
          <a:p>
            <a:r>
              <a:rPr lang="en-IN" dirty="0"/>
              <a:t>Forecasting Methods</a:t>
            </a:r>
          </a:p>
          <a:p>
            <a:r>
              <a:rPr lang="en-IN" dirty="0"/>
              <a:t>Progress Review Methods</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68</a:t>
            </a:fld>
            <a:endParaRPr lang="en-US" altLang="en-US"/>
          </a:p>
        </p:txBody>
      </p:sp>
    </p:spTree>
    <p:extLst>
      <p:ext uri="{BB962C8B-B14F-4D97-AF65-F5344CB8AC3E}">
        <p14:creationId xmlns:p14="http://schemas.microsoft.com/office/powerpoint/2010/main" val="2461662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extLst/>
          </p:nvPr>
        </p:nvGraphicFramePr>
        <p:xfrm>
          <a:off x="471488" y="2390775"/>
          <a:ext cx="8305801" cy="3424100"/>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 (Ballpark Estimate)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69</a:t>
            </a:fld>
            <a:endParaRPr lang="en-US" altLang="en-US" sz="1200">
              <a:solidFill>
                <a:srgbClr val="898989"/>
              </a:solidFill>
            </a:endParaRPr>
          </a:p>
        </p:txBody>
      </p:sp>
    </p:spTree>
    <p:extLst>
      <p:ext uri="{BB962C8B-B14F-4D97-AF65-F5344CB8AC3E}">
        <p14:creationId xmlns:p14="http://schemas.microsoft.com/office/powerpoint/2010/main" val="4204620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sz="3600" dirty="0"/>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165400-30CC-4458-A2EE-B1D208EE2267}" type="slidenum">
              <a:rPr lang="en-US" altLang="en-US" smtClean="0"/>
              <a:pPr/>
              <a:t>7</a:t>
            </a:fld>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730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Type of Costs</a:t>
            </a:r>
          </a:p>
        </p:txBody>
      </p:sp>
      <p:sp>
        <p:nvSpPr>
          <p:cNvPr id="3" name="Content Placeholder 2"/>
          <p:cNvSpPr>
            <a:spLocks noGrp="1"/>
          </p:cNvSpPr>
          <p:nvPr>
            <p:ph idx="1"/>
          </p:nvPr>
        </p:nvSpPr>
        <p:spPr/>
        <p:txBody>
          <a:bodyPr>
            <a:noAutofit/>
          </a:bodyPr>
          <a:lstStyle/>
          <a:p>
            <a:r>
              <a:rPr lang="en-US" sz="2000" b="1" dirty="0"/>
              <a:t>Transaction cost:</a:t>
            </a:r>
            <a:r>
              <a:rPr lang="en-US" sz="2000" dirty="0"/>
              <a:t> Example- Buying a used car. Search, Bargain, Policy</a:t>
            </a:r>
          </a:p>
          <a:p>
            <a:r>
              <a:rPr lang="en-US" sz="2000" b="1" dirty="0"/>
              <a:t>Sunk/Retrospective Cost:</a:t>
            </a:r>
            <a:r>
              <a:rPr lang="en-US" sz="2000" dirty="0"/>
              <a:t> a cost that has already been incurred and cannot be recovered. Sinking cost in installation of some software/systems. Selling a newly purchased car.</a:t>
            </a:r>
          </a:p>
          <a:p>
            <a:r>
              <a:rPr lang="en-US" sz="2000" b="1" dirty="0"/>
              <a:t>Opportunity Cost:</a:t>
            </a:r>
            <a:r>
              <a:rPr lang="en-US" sz="2000" dirty="0"/>
              <a:t> choice of a best alternative lost while making a decision. The opportunity cost of leaving their money in the Chinese stock market or Chinese real estate market is too high relative to yields available in the USA real estate market. The cash expenditure of $100 represents a lost opportunity to purchase something else with the $100.</a:t>
            </a:r>
          </a:p>
          <a:p>
            <a:r>
              <a:rPr lang="en-US" sz="2000" b="1" dirty="0"/>
              <a:t>Material Cost: </a:t>
            </a:r>
            <a:r>
              <a:rPr lang="en-US" sz="2000" dirty="0"/>
              <a:t>Material are those things which will be consumed in the project and cannot be taken out of the project after product is handover to customer.</a:t>
            </a:r>
          </a:p>
          <a:p>
            <a:r>
              <a:rPr lang="en-US" sz="2000" b="1" dirty="0" err="1"/>
              <a:t>Labour</a:t>
            </a:r>
            <a:r>
              <a:rPr lang="en-US" sz="2000" b="1" dirty="0"/>
              <a:t> Cost: </a:t>
            </a:r>
            <a:r>
              <a:rPr lang="en-US" sz="2000" dirty="0"/>
              <a:t>Cost of human resources, for which project has to pay for every hours of timesheet.</a:t>
            </a:r>
          </a:p>
          <a:p>
            <a:r>
              <a:rPr lang="en-US" sz="2000" b="1" dirty="0"/>
              <a:t>Service Cost: </a:t>
            </a:r>
            <a:r>
              <a:rPr lang="en-US" sz="2000" dirty="0"/>
              <a:t>Cost of equipment, testing, training, third party audit. </a:t>
            </a:r>
          </a:p>
          <a:p>
            <a:r>
              <a:rPr lang="en-US" sz="2000" dirty="0"/>
              <a:t>License Cost, Network equipment Cost are material cost </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spTree>
    <p:extLst>
      <p:ext uri="{BB962C8B-B14F-4D97-AF65-F5344CB8AC3E}">
        <p14:creationId xmlns:p14="http://schemas.microsoft.com/office/powerpoint/2010/main" val="2703058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normAutofit/>
          </a:bodyPr>
          <a:lstStyle/>
          <a:p>
            <a:r>
              <a:rPr lang="en-US" sz="2800" dirty="0"/>
              <a:t>Variable Cost: Pay on usage. Depends upon output.</a:t>
            </a:r>
          </a:p>
          <a:p>
            <a:r>
              <a:rPr lang="en-US" sz="2800" dirty="0"/>
              <a:t>Fixed Cost: Fixed for per period irrespective of usage.  </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pic>
        <p:nvPicPr>
          <p:cNvPr id="868354" name="Picture 2" descr="A graph of MC, ATC and MR cur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620000" cy="446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360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Classification: Type of Cost</a:t>
            </a:r>
          </a:p>
        </p:txBody>
      </p:sp>
      <p:sp>
        <p:nvSpPr>
          <p:cNvPr id="3" name="Content Placeholder 2"/>
          <p:cNvSpPr>
            <a:spLocks noGrp="1"/>
          </p:cNvSpPr>
          <p:nvPr>
            <p:ph idx="1"/>
          </p:nvPr>
        </p:nvSpPr>
        <p:spPr/>
        <p:txBody>
          <a:bodyPr/>
          <a:lstStyle/>
          <a:p>
            <a:r>
              <a:rPr lang="en-US" dirty="0"/>
              <a:t>Direct Cost : Cost of resources, which are used for a specific activity.</a:t>
            </a:r>
          </a:p>
          <a:p>
            <a:endParaRPr lang="en-US" dirty="0"/>
          </a:p>
          <a:p>
            <a:r>
              <a:rPr lang="en-US" dirty="0"/>
              <a:t>Indirect Cost or Overhead Cost: Cost of resources, which are used for multiple activities. Admin Salaries, Rent, Utilities, </a:t>
            </a:r>
          </a:p>
          <a:p>
            <a:pPr lvl="1"/>
            <a:r>
              <a:rPr lang="en-US" dirty="0"/>
              <a:t>Admin Overhead</a:t>
            </a:r>
          </a:p>
          <a:p>
            <a:pPr lvl="1"/>
            <a:r>
              <a:rPr lang="en-US" dirty="0"/>
              <a:t>Manufacturing Overhead</a:t>
            </a:r>
          </a:p>
          <a:p>
            <a:endParaRPr lang="en-US" dirty="0"/>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spTree>
    <p:extLst>
      <p:ext uri="{BB962C8B-B14F-4D97-AF65-F5344CB8AC3E}">
        <p14:creationId xmlns:p14="http://schemas.microsoft.com/office/powerpoint/2010/main" val="958752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Total Cost of Ownership</a:t>
            </a:r>
          </a:p>
        </p:txBody>
      </p:sp>
      <p:sp>
        <p:nvSpPr>
          <p:cNvPr id="3" name="Content Placeholder 2"/>
          <p:cNvSpPr>
            <a:spLocks noGrp="1"/>
          </p:cNvSpPr>
          <p:nvPr>
            <p:ph idx="1"/>
          </p:nvPr>
        </p:nvSpPr>
        <p:spPr/>
        <p:txBody>
          <a:bodyPr>
            <a:normAutofit/>
          </a:bodyPr>
          <a:lstStyle/>
          <a:p>
            <a:pPr>
              <a:lnSpc>
                <a:spcPct val="200000"/>
              </a:lnSpc>
            </a:pPr>
            <a:r>
              <a:rPr lang="en-US" sz="2800" dirty="0"/>
              <a:t>Cost of Development</a:t>
            </a:r>
          </a:p>
          <a:p>
            <a:pPr>
              <a:lnSpc>
                <a:spcPct val="200000"/>
              </a:lnSpc>
            </a:pPr>
            <a:r>
              <a:rPr lang="en-US" sz="2800" dirty="0"/>
              <a:t>Cost of Deployment</a:t>
            </a:r>
          </a:p>
          <a:p>
            <a:pPr>
              <a:lnSpc>
                <a:spcPct val="200000"/>
              </a:lnSpc>
            </a:pPr>
            <a:r>
              <a:rPr lang="en-US" sz="2800" dirty="0"/>
              <a:t>Cost of Maintenance</a:t>
            </a:r>
          </a:p>
          <a:p>
            <a:pPr>
              <a:lnSpc>
                <a:spcPct val="200000"/>
              </a:lnSpc>
            </a:pPr>
            <a:r>
              <a:rPr lang="en-US" sz="2800" dirty="0"/>
              <a:t>Cost of Support</a:t>
            </a:r>
          </a:p>
          <a:p>
            <a:pPr>
              <a:lnSpc>
                <a:spcPct val="200000"/>
              </a:lnSpc>
            </a:pPr>
            <a:r>
              <a:rPr lang="en-US" sz="2800" dirty="0"/>
              <a:t>Cost of Phasing out</a:t>
            </a:r>
          </a:p>
          <a:p>
            <a:pPr>
              <a:lnSpc>
                <a:spcPct val="200000"/>
              </a:lnSpc>
            </a:pPr>
            <a:endParaRPr lang="en-US" sz="2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73</a:t>
            </a:fld>
            <a:endParaRPr lang="en-US" altLang="en-US"/>
          </a:p>
        </p:txBody>
      </p:sp>
      <p:pic>
        <p:nvPicPr>
          <p:cNvPr id="905218" name="Picture 2" descr="Image result for Cost of Ownership"/>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0" y="1447800"/>
            <a:ext cx="51213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28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74</a:t>
            </a:fld>
            <a:endParaRPr lang="en-US" altLang="en-US"/>
          </a:p>
        </p:txBody>
      </p:sp>
      <p:sp>
        <p:nvSpPr>
          <p:cNvPr id="6" name="Title 5"/>
          <p:cNvSpPr>
            <a:spLocks noGrp="1"/>
          </p:cNvSpPr>
          <p:nvPr>
            <p:ph type="ctrTitle"/>
          </p:nvPr>
        </p:nvSpPr>
        <p:spPr/>
        <p:txBody>
          <a:bodyPr/>
          <a:lstStyle/>
          <a:p>
            <a:r>
              <a:rPr lang="en-US" dirty="0"/>
              <a:t>Let's Discuss Cost Component of our Project</a:t>
            </a:r>
          </a:p>
        </p:txBody>
      </p:sp>
    </p:spTree>
    <p:extLst>
      <p:ext uri="{BB962C8B-B14F-4D97-AF65-F5344CB8AC3E}">
        <p14:creationId xmlns:p14="http://schemas.microsoft.com/office/powerpoint/2010/main" val="2223773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75</a:t>
            </a:fld>
            <a:endParaRPr lang="en-US" altLang="en-US"/>
          </a:p>
        </p:txBody>
      </p:sp>
      <p:sp>
        <p:nvSpPr>
          <p:cNvPr id="6" name="Title 5"/>
          <p:cNvSpPr>
            <a:spLocks noGrp="1"/>
          </p:cNvSpPr>
          <p:nvPr>
            <p:ph type="ctrTitle"/>
          </p:nvPr>
        </p:nvSpPr>
        <p:spPr/>
        <p:txBody>
          <a:bodyPr/>
          <a:lstStyle/>
          <a:p>
            <a:r>
              <a:rPr lang="en-US" dirty="0"/>
              <a:t>Connecting dots ….. Estimation, Range, Confidence, Assumptions</a:t>
            </a:r>
          </a:p>
        </p:txBody>
      </p:sp>
    </p:spTree>
    <p:extLst>
      <p:ext uri="{BB962C8B-B14F-4D97-AF65-F5344CB8AC3E}">
        <p14:creationId xmlns:p14="http://schemas.microsoft.com/office/powerpoint/2010/main" val="1400794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Aspect</a:t>
            </a:r>
          </a:p>
        </p:txBody>
      </p:sp>
      <p:sp>
        <p:nvSpPr>
          <p:cNvPr id="3" name="Content Placeholder 2"/>
          <p:cNvSpPr>
            <a:spLocks noGrp="1"/>
          </p:cNvSpPr>
          <p:nvPr>
            <p:ph idx="1"/>
          </p:nvPr>
        </p:nvSpPr>
        <p:spPr/>
        <p:txBody>
          <a:bodyPr/>
          <a:lstStyle/>
          <a:p>
            <a:r>
              <a:rPr lang="en-US" dirty="0"/>
              <a:t>Plan Process Audit</a:t>
            </a:r>
          </a:p>
          <a:p>
            <a:r>
              <a:rPr lang="en-US" dirty="0"/>
              <a:t>Plan Inspection and Testing</a:t>
            </a:r>
          </a:p>
          <a:p>
            <a:r>
              <a:rPr lang="en-US" dirty="0"/>
              <a:t>Plan Process Improvement</a:t>
            </a:r>
          </a:p>
          <a:p>
            <a:r>
              <a:rPr lang="en-US" dirty="0"/>
              <a:t>Prepare review, inspection, test checklist</a:t>
            </a:r>
          </a:p>
          <a:p>
            <a:r>
              <a:rPr lang="en-US" dirty="0"/>
              <a:t>Identify metrics to measure project and product quality</a:t>
            </a:r>
          </a:p>
          <a:p>
            <a:r>
              <a:rPr lang="en-US" dirty="0"/>
              <a:t>System for data collection, analysis and logging variance</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76</a:t>
            </a:fld>
            <a:endParaRPr lang="en-US" altLang="en-US"/>
          </a:p>
        </p:txBody>
      </p:sp>
    </p:spTree>
    <p:extLst>
      <p:ext uri="{BB962C8B-B14F-4D97-AF65-F5344CB8AC3E}">
        <p14:creationId xmlns:p14="http://schemas.microsoft.com/office/powerpoint/2010/main" val="1251584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Basic Quality Tools</a:t>
            </a:r>
          </a:p>
        </p:txBody>
      </p:sp>
      <p:sp>
        <p:nvSpPr>
          <p:cNvPr id="3" name="Content Placeholder 2"/>
          <p:cNvSpPr>
            <a:spLocks noGrp="1"/>
          </p:cNvSpPr>
          <p:nvPr>
            <p:ph idx="1"/>
          </p:nvPr>
        </p:nvSpPr>
        <p:spPr/>
        <p:txBody>
          <a:bodyPr/>
          <a:lstStyle/>
          <a:p>
            <a:pPr marL="514350" indent="-514350">
              <a:buFont typeface="+mj-lt"/>
              <a:buAutoNum type="arabicPeriod"/>
            </a:pPr>
            <a:r>
              <a:rPr lang="en-US" dirty="0"/>
              <a:t>Check Sheet</a:t>
            </a:r>
          </a:p>
          <a:p>
            <a:pPr marL="514350" indent="-514350">
              <a:buFont typeface="+mj-lt"/>
              <a:buAutoNum type="arabicPeriod"/>
            </a:pPr>
            <a:r>
              <a:rPr lang="en-US" dirty="0"/>
              <a:t>Histogram</a:t>
            </a:r>
          </a:p>
          <a:p>
            <a:pPr marL="514350" indent="-514350">
              <a:buFont typeface="+mj-lt"/>
              <a:buAutoNum type="arabicPeriod"/>
            </a:pPr>
            <a:r>
              <a:rPr lang="en-US" dirty="0"/>
              <a:t>Pareto Chart</a:t>
            </a:r>
          </a:p>
          <a:p>
            <a:pPr marL="514350" indent="-514350">
              <a:buFont typeface="+mj-lt"/>
              <a:buAutoNum type="arabicPeriod"/>
            </a:pPr>
            <a:r>
              <a:rPr lang="en-US" dirty="0"/>
              <a:t>Scattered Diagram</a:t>
            </a:r>
          </a:p>
          <a:p>
            <a:pPr marL="514350" indent="-514350">
              <a:buFont typeface="+mj-lt"/>
              <a:buAutoNum type="arabicPeriod"/>
            </a:pPr>
            <a:r>
              <a:rPr lang="en-US" dirty="0"/>
              <a:t>Flowchart</a:t>
            </a:r>
          </a:p>
          <a:p>
            <a:pPr marL="514350" indent="-514350">
              <a:buFont typeface="+mj-lt"/>
              <a:buAutoNum type="arabicPeriod"/>
            </a:pPr>
            <a:r>
              <a:rPr lang="en-US" dirty="0"/>
              <a:t>Fishbone Diagram</a:t>
            </a:r>
          </a:p>
          <a:p>
            <a:pPr marL="514350" indent="-514350">
              <a:buFont typeface="+mj-lt"/>
              <a:buAutoNum type="arabicPeriod"/>
            </a:pPr>
            <a:r>
              <a:rPr lang="en-US" dirty="0"/>
              <a:t>Control Charts</a:t>
            </a:r>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Tree>
    <p:extLst>
      <p:ext uri="{BB962C8B-B14F-4D97-AF65-F5344CB8AC3E}">
        <p14:creationId xmlns:p14="http://schemas.microsoft.com/office/powerpoint/2010/main" val="95460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
        <p:nvSpPr>
          <p:cNvPr id="6" name="Round Diagonal Corner Rectangle 5"/>
          <p:cNvSpPr/>
          <p:nvPr/>
        </p:nvSpPr>
        <p:spPr>
          <a:xfrm>
            <a:off x="1066800" y="2057400"/>
            <a:ext cx="6781800" cy="2667000"/>
          </a:xfrm>
          <a:prstGeom prst="round2DiagRect">
            <a:avLst>
              <a:gd name="adj1" fmla="val 16667"/>
              <a:gd name="adj2" fmla="val 0"/>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r">
              <a:buNone/>
            </a:pPr>
            <a:r>
              <a:rPr lang="en-IN" sz="2800" dirty="0"/>
              <a:t>"As much as 95% of quality related problems in the factory can be solved with seven fundamental quantitative tools." - Kaoru Ishikawa</a:t>
            </a:r>
            <a:endParaRPr lang="en-US" sz="2800" dirty="0"/>
          </a:p>
        </p:txBody>
      </p:sp>
    </p:spTree>
    <p:extLst>
      <p:ext uri="{BB962C8B-B14F-4D97-AF65-F5344CB8AC3E}">
        <p14:creationId xmlns:p14="http://schemas.microsoft.com/office/powerpoint/2010/main" val="2958585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Check Sheet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pic>
        <p:nvPicPr>
          <p:cNvPr id="914434" name="Picture 2" descr="Image result for paper she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1143000"/>
            <a:ext cx="4140200" cy="475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6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305800" cy="5867399"/>
          </a:xfrm>
        </p:spPr>
        <p:txBody>
          <a:bodyPr>
            <a:normAutofit/>
          </a:bodyPr>
          <a:lstStyle/>
          <a:p>
            <a:pPr eaLnBrk="1" hangingPunct="1"/>
            <a:endParaRPr lang="en-US" altLang="en-US" sz="2800" dirty="0"/>
          </a:p>
          <a:p>
            <a:pPr eaLnBrk="1" hangingPunct="1"/>
            <a:r>
              <a:rPr lang="en-US" altLang="en-US" sz="2800" dirty="0"/>
              <a:t>The scope of this course is to introduce participants to International Standard on Project Management practices , an Overview of the framework</a:t>
            </a:r>
          </a:p>
          <a:p>
            <a:pPr>
              <a:spcBef>
                <a:spcPct val="50000"/>
              </a:spcBef>
            </a:pPr>
            <a:r>
              <a:rPr lang="en-US" altLang="en-US" sz="2800" dirty="0"/>
              <a:t>The Terms, Terminologies &amp; Discussions will be based on Project Management concepts and framework referred to  </a:t>
            </a:r>
          </a:p>
          <a:p>
            <a:pPr algn="ctr">
              <a:spcBef>
                <a:spcPct val="50000"/>
              </a:spcBef>
              <a:buFontTx/>
              <a:buNone/>
            </a:pPr>
            <a:r>
              <a:rPr lang="en-US" altLang="en-US" sz="2000" dirty="0"/>
              <a:t>	Project Management Institute, PMI (US), Publication : PMBOK</a:t>
            </a:r>
            <a:r>
              <a:rPr lang="en-US" altLang="en-US" sz="2000" baseline="30000" dirty="0"/>
              <a:t>® </a:t>
            </a:r>
            <a:r>
              <a:rPr lang="en-US" altLang="en-US" sz="2000" dirty="0"/>
              <a:t> Guide Fourth edition, (Project Management Body Of Knowledge)</a:t>
            </a:r>
            <a:endParaRPr lang="en-US" sz="20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a:t>
            </a:fld>
            <a:endParaRPr lang="en-US" altLang="en-US"/>
          </a:p>
        </p:txBody>
      </p:sp>
    </p:spTree>
    <p:extLst>
      <p:ext uri="{BB962C8B-B14F-4D97-AF65-F5344CB8AC3E}">
        <p14:creationId xmlns:p14="http://schemas.microsoft.com/office/powerpoint/2010/main" val="4050699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Histogram</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80</a:t>
            </a:fld>
            <a:endParaRPr lang="en-US" altLang="en-US"/>
          </a:p>
        </p:txBody>
      </p:sp>
      <p:sp>
        <p:nvSpPr>
          <p:cNvPr id="3" name="Content Placeholder 2"/>
          <p:cNvSpPr>
            <a:spLocks noGrp="1"/>
          </p:cNvSpPr>
          <p:nvPr>
            <p:ph type="subTitle" idx="4294967295"/>
          </p:nvPr>
        </p:nvSpPr>
        <p:spPr>
          <a:xfrm>
            <a:off x="2743200" y="2286000"/>
            <a:ext cx="6400800" cy="2819400"/>
          </a:xfrm>
        </p:spPr>
        <p:txBody>
          <a:bodyPr>
            <a:normAutofit fontScale="85000" lnSpcReduction="20000"/>
          </a:bodyPr>
          <a:lstStyle/>
          <a:p>
            <a:pPr>
              <a:lnSpc>
                <a:spcPct val="150000"/>
              </a:lnSpc>
              <a:buFontTx/>
              <a:buNone/>
            </a:pPr>
            <a:r>
              <a:rPr lang="en-US" altLang="en-US" sz="2800" dirty="0"/>
              <a:t>From a set of data compute</a:t>
            </a:r>
          </a:p>
          <a:p>
            <a:pPr>
              <a:lnSpc>
                <a:spcPct val="150000"/>
              </a:lnSpc>
            </a:pPr>
            <a:r>
              <a:rPr lang="en-US" altLang="en-US" sz="2800" dirty="0"/>
              <a:t>Sum</a:t>
            </a:r>
          </a:p>
          <a:p>
            <a:pPr>
              <a:lnSpc>
                <a:spcPct val="150000"/>
              </a:lnSpc>
            </a:pPr>
            <a:r>
              <a:rPr lang="en-US" altLang="en-US" sz="2800" dirty="0"/>
              <a:t>Mean (x)</a:t>
            </a:r>
          </a:p>
          <a:p>
            <a:pPr>
              <a:lnSpc>
                <a:spcPct val="150000"/>
              </a:lnSpc>
            </a:pPr>
            <a:r>
              <a:rPr lang="en-US" altLang="en-US" sz="2800" dirty="0"/>
              <a:t>Max</a:t>
            </a:r>
          </a:p>
          <a:p>
            <a:pPr>
              <a:lnSpc>
                <a:spcPct val="150000"/>
              </a:lnSpc>
            </a:pPr>
            <a:r>
              <a:rPr lang="en-US" altLang="en-US" sz="2800" dirty="0"/>
              <a:t>Min</a:t>
            </a:r>
          </a:p>
          <a:p>
            <a:pPr>
              <a:lnSpc>
                <a:spcPct val="150000"/>
              </a:lnSpc>
            </a:pPr>
            <a:endParaRPr lang="en-US" sz="2800" dirty="0"/>
          </a:p>
        </p:txBody>
      </p:sp>
      <p:pic>
        <p:nvPicPr>
          <p:cNvPr id="882690" name="Picture 2" descr="Image result for Histogra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77662" y="2057400"/>
            <a:ext cx="6566338"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1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Histogram</a:t>
            </a:r>
          </a:p>
        </p:txBody>
      </p:sp>
      <p:sp>
        <p:nvSpPr>
          <p:cNvPr id="3" name="Content Placeholder 2"/>
          <p:cNvSpPr>
            <a:spLocks noGrp="1"/>
          </p:cNvSpPr>
          <p:nvPr>
            <p:ph idx="1"/>
          </p:nvPr>
        </p:nvSpPr>
        <p:spPr/>
        <p:txBody>
          <a:bodyPr>
            <a:normAutofit/>
          </a:bodyPr>
          <a:lstStyle/>
          <a:p>
            <a:pPr marL="0" indent="0">
              <a:buNone/>
            </a:pPr>
            <a:r>
              <a:rPr lang="en-US" altLang="en-US" dirty="0"/>
              <a:t>Data Set from last Thursday(pizza slices of Pizza Hut)</a:t>
            </a:r>
          </a:p>
          <a:p>
            <a:pPr marL="0" indent="0">
              <a:buNone/>
            </a:pPr>
            <a:r>
              <a:rPr lang="en-US" altLang="en-US" sz="2000" dirty="0"/>
              <a:t>2 2 1 2 2 4 1 3 1 2 1 2 2 4 3 4 1 4 3 2 2 3 2 1 2 2 1 2 2 1 4 2 2 1 2 1 2 2 1 2 1 2 1 2 1 2 1 2 1 2 2 2 1 2 1 2 1 1 2 2 2 3 1 4 2 2 3 2 2 2 1 2 3 2 2 4 2 2 4 4 1 2 2 2 3 2 2 1 2 2 4 2 1 2 4 2 1 7 2 1 2 2 3 1 2 1 1 2 1 2 2 2 1 2 2 1 2 1 2 2 2 4 0 4</a:t>
            </a:r>
          </a:p>
          <a:p>
            <a:endParaRPr lang="en-US" sz="2000" dirty="0"/>
          </a:p>
          <a:p>
            <a:pPr>
              <a:buFontTx/>
              <a:buNone/>
            </a:pPr>
            <a:r>
              <a:rPr lang="en-US" altLang="en-US" sz="2000" dirty="0"/>
              <a:t>Mean = 2.032258 </a:t>
            </a:r>
          </a:p>
          <a:p>
            <a:pPr>
              <a:buFontTx/>
              <a:buNone/>
            </a:pPr>
            <a:r>
              <a:rPr lang="en-US" altLang="en-US" sz="2000" dirty="0"/>
              <a:t>Max = 7 	</a:t>
            </a:r>
          </a:p>
          <a:p>
            <a:pPr>
              <a:buFontTx/>
              <a:buNone/>
            </a:pPr>
            <a:r>
              <a:rPr lang="en-US" altLang="en-US" sz="2000" dirty="0"/>
              <a:t>Min = 0 </a:t>
            </a:r>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81</a:t>
            </a:fld>
            <a:endParaRPr lang="en-US" altLang="en-US"/>
          </a:p>
        </p:txBody>
      </p:sp>
      <p:graphicFrame>
        <p:nvGraphicFramePr>
          <p:cNvPr id="6" name="Object 3"/>
          <p:cNvGraphicFramePr>
            <a:graphicFrameLocks noChangeAspect="1"/>
          </p:cNvGraphicFramePr>
          <p:nvPr>
            <p:extLst/>
          </p:nvPr>
        </p:nvGraphicFramePr>
        <p:xfrm>
          <a:off x="4368979" y="3135547"/>
          <a:ext cx="4165421" cy="2960453"/>
        </p:xfrm>
        <a:graphic>
          <a:graphicData uri="http://schemas.openxmlformats.org/presentationml/2006/ole">
            <mc:AlternateContent xmlns:mc="http://schemas.openxmlformats.org/markup-compatibility/2006">
              <mc:Choice xmlns:v="urn:schemas-microsoft-com:vml" Requires="v">
                <p:oleObj spid="_x0000_s266243" name="Chart" r:id="rId3" imgW="3391363" imgH="2410052" progId="Excel.Chart.8">
                  <p:embed/>
                </p:oleObj>
              </mc:Choice>
              <mc:Fallback>
                <p:oleObj name="Chart" r:id="rId3" imgW="3391363" imgH="2410052" progId="Excel.Char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979" y="3135547"/>
                        <a:ext cx="4165421" cy="2960453"/>
                      </a:xfrm>
                      <a:prstGeom prst="rect">
                        <a:avLst/>
                      </a:prstGeom>
                    </p:spPr>
                  </p:pic>
                </p:oleObj>
              </mc:Fallback>
            </mc:AlternateContent>
          </a:graphicData>
        </a:graphic>
      </p:graphicFrame>
    </p:spTree>
    <p:extLst>
      <p:ext uri="{BB962C8B-B14F-4D97-AF65-F5344CB8AC3E}">
        <p14:creationId xmlns:p14="http://schemas.microsoft.com/office/powerpoint/2010/main" val="2679387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dirty="0"/>
              <a:t>Histogram</a:t>
            </a:r>
          </a:p>
        </p:txBody>
      </p:sp>
      <p:sp>
        <p:nvSpPr>
          <p:cNvPr id="2" name="Footer Placeholder 1"/>
          <p:cNvSpPr>
            <a:spLocks noGrp="1"/>
          </p:cNvSpPr>
          <p:nvPr>
            <p:ph type="ftr" sz="quarter" idx="11"/>
          </p:nvPr>
        </p:nvSpPr>
        <p:spPr/>
        <p:txBody>
          <a:bodyPr/>
          <a:lstStyle/>
          <a:p>
            <a:pPr>
              <a:defRPr/>
            </a:pPr>
            <a:r>
              <a:rPr lang="en-IN"/>
              <a:t>Copyright 2015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extLst>
      <p:ext uri="{BB962C8B-B14F-4D97-AF65-F5344CB8AC3E}">
        <p14:creationId xmlns:p14="http://schemas.microsoft.com/office/powerpoint/2010/main" val="2704380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graphicFrame>
        <p:nvGraphicFramePr>
          <p:cNvPr id="7" name="Content Placeholder 6"/>
          <p:cNvGraphicFramePr>
            <a:graphicFrameLocks noGrp="1"/>
          </p:cNvGraphicFramePr>
          <p:nvPr>
            <p:ph idx="1"/>
            <p:extLst/>
          </p:nvPr>
        </p:nvGraphicFramePr>
        <p:xfrm>
          <a:off x="457200" y="990600"/>
          <a:ext cx="8229600" cy="3962400"/>
        </p:xfrm>
        <a:graphic>
          <a:graphicData uri="http://schemas.openxmlformats.org/drawingml/2006/table">
            <a:tbl>
              <a:tblPr firstRow="1">
                <a:tableStyleId>{1FECB4D8-DB02-4DC6-A0A2-4F2EBAE1DC90}</a:tableStyleId>
              </a:tblPr>
              <a:tblGrid>
                <a:gridCol w="2473732">
                  <a:extLst>
                    <a:ext uri="{9D8B030D-6E8A-4147-A177-3AD203B41FA5}">
                      <a16:colId xmlns:a16="http://schemas.microsoft.com/office/drawing/2014/main" val="3813477926"/>
                    </a:ext>
                  </a:extLst>
                </a:gridCol>
                <a:gridCol w="3492325">
                  <a:extLst>
                    <a:ext uri="{9D8B030D-6E8A-4147-A177-3AD203B41FA5}">
                      <a16:colId xmlns:a16="http://schemas.microsoft.com/office/drawing/2014/main" val="200522393"/>
                    </a:ext>
                  </a:extLst>
                </a:gridCol>
                <a:gridCol w="2263543">
                  <a:extLst>
                    <a:ext uri="{9D8B030D-6E8A-4147-A177-3AD203B41FA5}">
                      <a16:colId xmlns:a16="http://schemas.microsoft.com/office/drawing/2014/main" val="2865722900"/>
                    </a:ext>
                  </a:extLst>
                </a:gridCol>
              </a:tblGrid>
              <a:tr h="496320">
                <a:tc>
                  <a:txBody>
                    <a:bodyPr/>
                    <a:lstStyle/>
                    <a:p>
                      <a:pPr algn="r" fontAlgn="b"/>
                      <a:r>
                        <a:rPr lang="en-US" sz="2800" u="none" strike="noStrike" dirty="0">
                          <a:effectLst/>
                        </a:rPr>
                        <a:t>Slices</a:t>
                      </a:r>
                      <a:endParaRPr lang="en-US" sz="2800" b="0" i="0" u="none" strike="noStrike" dirty="0">
                        <a:solidFill>
                          <a:srgbClr val="000000"/>
                        </a:solidFill>
                        <a:effectLst/>
                        <a:latin typeface="Calibri" panose="020F0502020204030204" pitchFamily="34" charset="0"/>
                      </a:endParaRPr>
                    </a:p>
                  </a:txBody>
                  <a:tcPr marL="12056" marR="12056" marT="9525" marB="0" anchor="b"/>
                </a:tc>
                <a:tc>
                  <a:txBody>
                    <a:bodyPr/>
                    <a:lstStyle/>
                    <a:p>
                      <a:pPr algn="r" fontAlgn="b"/>
                      <a:r>
                        <a:rPr lang="en-US" sz="2800" u="none" strike="noStrike">
                          <a:effectLst/>
                        </a:rPr>
                        <a:t>Frequency</a:t>
                      </a:r>
                      <a:endParaRPr lang="en-US" sz="2800" b="0" i="0" u="none" strike="noStrike">
                        <a:solidFill>
                          <a:srgbClr val="000000"/>
                        </a:solidFill>
                        <a:effectLst/>
                        <a:latin typeface="Calibri" panose="020F0502020204030204" pitchFamily="34" charset="0"/>
                      </a:endParaRPr>
                    </a:p>
                  </a:txBody>
                  <a:tcPr marL="12056" marR="12056" marT="9525" marB="0" anchor="b"/>
                </a:tc>
                <a:tc>
                  <a:txBody>
                    <a:bodyPr/>
                    <a:lstStyle/>
                    <a:p>
                      <a:pPr algn="r" fontAlgn="b"/>
                      <a:r>
                        <a:rPr lang="en-US" sz="2800" u="none" strike="noStrike">
                          <a:effectLst/>
                        </a:rPr>
                        <a:t>%</a:t>
                      </a:r>
                      <a:endParaRPr lang="en-US" sz="2800" b="0" i="0" u="none" strike="noStrike">
                        <a:solidFill>
                          <a:srgbClr val="000000"/>
                        </a:solidFill>
                        <a:effectLst/>
                        <a:latin typeface="Calibri" panose="020F0502020204030204" pitchFamily="34" charset="0"/>
                      </a:endParaRPr>
                    </a:p>
                  </a:txBody>
                  <a:tcPr marL="12056" marR="12056" marT="9525" marB="0" anchor="b"/>
                </a:tc>
                <a:extLst>
                  <a:ext uri="{0D108BD9-81ED-4DB2-BD59-A6C34878D82A}">
                    <a16:rowId xmlns:a16="http://schemas.microsoft.com/office/drawing/2014/main" val="3440811116"/>
                  </a:ext>
                </a:extLst>
              </a:tr>
              <a:tr h="433260">
                <a:tc>
                  <a:txBody>
                    <a:bodyPr/>
                    <a:lstStyle/>
                    <a:p>
                      <a:pPr algn="r" rtl="0" fontAlgn="ctr"/>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0.8%</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29411101"/>
                  </a:ext>
                </a:extLst>
              </a:tr>
              <a:tr h="433260">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27.5%</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532620691"/>
                  </a:ext>
                </a:extLst>
              </a:tr>
              <a:tr h="433260">
                <a:tc>
                  <a:txBody>
                    <a:bodyPr/>
                    <a:lstStyle/>
                    <a:p>
                      <a:pPr algn="r" rtl="0" fontAlgn="ctr"/>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dirty="0">
                          <a:effectLst/>
                        </a:rPr>
                        <a:t>65</a:t>
                      </a:r>
                      <a:endParaRPr lang="en-US" sz="2400" b="0" i="0" u="none" strike="noStrike" dirty="0">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54.2%</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359686541"/>
                  </a:ext>
                </a:extLst>
              </a:tr>
              <a:tr h="433260">
                <a:tc>
                  <a:txBody>
                    <a:bodyPr/>
                    <a:lstStyle/>
                    <a:p>
                      <a:pPr algn="r" rtl="0" fontAlgn="ctr"/>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6.7%</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678345562"/>
                  </a:ext>
                </a:extLst>
              </a:tr>
              <a:tr h="433260">
                <a:tc>
                  <a:txBody>
                    <a:bodyPr/>
                    <a:lstStyle/>
                    <a:p>
                      <a:pPr algn="r" rtl="0" fontAlgn="ctr"/>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12</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a:effectLst/>
                        </a:rPr>
                        <a:t>10.0%</a:t>
                      </a:r>
                      <a:endParaRPr lang="en-US" sz="2400" b="0" i="0" u="none" strike="noStrike">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1784496226"/>
                  </a:ext>
                </a:extLst>
              </a:tr>
              <a:tr h="433260">
                <a:tc>
                  <a:txBody>
                    <a:bodyPr/>
                    <a:lstStyle/>
                    <a:p>
                      <a:pPr algn="r" rtl="0" fontAlgn="ctr"/>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1222506067"/>
                  </a:ext>
                </a:extLst>
              </a:tr>
              <a:tr h="433260">
                <a:tc>
                  <a:txBody>
                    <a:bodyPr/>
                    <a:lstStyle/>
                    <a:p>
                      <a:pPr algn="r" rtl="0" fontAlgn="ctr"/>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0.0%</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3632161613"/>
                  </a:ext>
                </a:extLst>
              </a:tr>
              <a:tr h="433260">
                <a:tc>
                  <a:txBody>
                    <a:bodyPr/>
                    <a:lstStyle/>
                    <a:p>
                      <a:pPr algn="r" rtl="0" fontAlgn="ctr"/>
                      <a:r>
                        <a:rPr lang="en-US" sz="2400" u="none" strike="noStrike" dirty="0">
                          <a:effectLst/>
                        </a:rPr>
                        <a:t>7</a:t>
                      </a:r>
                      <a:endParaRPr lang="en-US" sz="2400" b="0" i="0" u="none" strike="noStrike" dirty="0">
                        <a:solidFill>
                          <a:srgbClr val="000000"/>
                        </a:solidFill>
                        <a:effectLst/>
                        <a:latin typeface="Calibri" panose="020F0502020204030204" pitchFamily="34" charset="0"/>
                      </a:endParaRPr>
                    </a:p>
                  </a:txBody>
                  <a:tcPr marL="433983" marR="12056" marT="9525" marB="0" anchor="ctr"/>
                </a:tc>
                <a:tc>
                  <a:txBody>
                    <a:bodyPr/>
                    <a:lstStyle/>
                    <a:p>
                      <a:pPr algn="r" rtl="0" fontAlgn="ctr"/>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12056" marR="12056" marT="9525" marB="0" anchor="ctr"/>
                </a:tc>
                <a:tc>
                  <a:txBody>
                    <a:bodyPr/>
                    <a:lstStyle/>
                    <a:p>
                      <a:pPr algn="r" rtl="0" fontAlgn="ctr"/>
                      <a:r>
                        <a:rPr lang="en-US" sz="2400" u="none" strike="noStrike" dirty="0">
                          <a:effectLst/>
                        </a:rPr>
                        <a:t>0.8%</a:t>
                      </a:r>
                      <a:endParaRPr lang="en-US" sz="2400" b="0" i="0" u="none" strike="noStrike" dirty="0">
                        <a:solidFill>
                          <a:srgbClr val="000000"/>
                        </a:solidFill>
                        <a:effectLst/>
                        <a:latin typeface="Calibri" panose="020F0502020204030204" pitchFamily="34" charset="0"/>
                      </a:endParaRPr>
                    </a:p>
                  </a:txBody>
                  <a:tcPr marL="12056" marR="12056" marT="9525" marB="0" anchor="ctr"/>
                </a:tc>
                <a:extLst>
                  <a:ext uri="{0D108BD9-81ED-4DB2-BD59-A6C34878D82A}">
                    <a16:rowId xmlns:a16="http://schemas.microsoft.com/office/drawing/2014/main" val="2759551516"/>
                  </a:ext>
                </a:extLst>
              </a:tr>
            </a:tbl>
          </a:graphicData>
        </a:graphic>
      </p:graphicFrame>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sp>
        <p:nvSpPr>
          <p:cNvPr id="8" name="TextBox 7"/>
          <p:cNvSpPr txBox="1"/>
          <p:nvPr/>
        </p:nvSpPr>
        <p:spPr>
          <a:xfrm>
            <a:off x="609600" y="990600"/>
            <a:ext cx="1326004" cy="369332"/>
          </a:xfrm>
          <a:prstGeom prst="rect">
            <a:avLst/>
          </a:prstGeom>
          <a:noFill/>
        </p:spPr>
        <p:txBody>
          <a:bodyPr wrap="none" rtlCol="0">
            <a:spAutoFit/>
          </a:bodyPr>
          <a:lstStyle/>
          <a:p>
            <a:r>
              <a:rPr lang="en-US" b="1" dirty="0"/>
              <a:t>80/20 Rule</a:t>
            </a:r>
          </a:p>
        </p:txBody>
      </p:sp>
    </p:spTree>
    <p:extLst>
      <p:ext uri="{BB962C8B-B14F-4D97-AF65-F5344CB8AC3E}">
        <p14:creationId xmlns:p14="http://schemas.microsoft.com/office/powerpoint/2010/main" val="1745263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84</a:t>
            </a:fld>
            <a:endParaRPr lang="en-US" altLang="en-US"/>
          </a:p>
        </p:txBody>
      </p:sp>
      <p:graphicFrame>
        <p:nvGraphicFramePr>
          <p:cNvPr id="8" name="Chart 7">
            <a:extLst>
              <a:ext uri="{FF2B5EF4-FFF2-40B4-BE49-F238E27FC236}">
                <a16:creationId xmlns:a16="http://schemas.microsoft.com/office/drawing/2014/main" id="{C0109C1F-0407-42A3-BD7D-AB44C52F39E9}"/>
              </a:ext>
            </a:extLst>
          </p:cNvPr>
          <p:cNvGraphicFramePr>
            <a:graphicFrameLocks/>
          </p:cNvGraphicFramePr>
          <p:nvPr>
            <p:extLst/>
          </p:nvPr>
        </p:nvGraphicFramePr>
        <p:xfrm>
          <a:off x="685800" y="990600"/>
          <a:ext cx="7696200"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1476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Pareto Chart</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pic>
        <p:nvPicPr>
          <p:cNvPr id="883714" name="Picture 2" descr="Image result for Pareto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427" y="1295400"/>
            <a:ext cx="6937612"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300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Scattered Diagram</a:t>
            </a:r>
          </a:p>
        </p:txBody>
      </p:sp>
      <p:sp>
        <p:nvSpPr>
          <p:cNvPr id="3" name="Content Placeholder 2"/>
          <p:cNvSpPr>
            <a:spLocks noGrp="1"/>
          </p:cNvSpPr>
          <p:nvPr>
            <p:ph idx="1"/>
          </p:nvPr>
        </p:nvSpPr>
        <p:spPr/>
        <p:txBody>
          <a:bodyPr>
            <a:normAutofit fontScale="85000" lnSpcReduction="20000"/>
          </a:bodyPr>
          <a:lstStyle/>
          <a:p>
            <a:pPr>
              <a:buFontTx/>
              <a:buNone/>
            </a:pPr>
            <a:r>
              <a:rPr lang="en-US" altLang="en-US" dirty="0"/>
              <a:t>Minutes         Defective</a:t>
            </a:r>
          </a:p>
          <a:p>
            <a:pPr>
              <a:buFontTx/>
              <a:buNone/>
            </a:pPr>
            <a:r>
              <a:rPr lang="en-US" altLang="en-US" dirty="0"/>
              <a:t>Cooking	             Pies</a:t>
            </a:r>
          </a:p>
          <a:p>
            <a:pPr>
              <a:buFontTx/>
              <a:buNone/>
            </a:pPr>
            <a:r>
              <a:rPr lang="en-US" altLang="en-US" dirty="0"/>
              <a:t>10			1</a:t>
            </a:r>
          </a:p>
          <a:p>
            <a:pPr>
              <a:buFontTx/>
              <a:buNone/>
            </a:pPr>
            <a:r>
              <a:rPr lang="en-US" altLang="en-US" dirty="0"/>
              <a:t>45			8</a:t>
            </a:r>
          </a:p>
          <a:p>
            <a:pPr>
              <a:buFontTx/>
              <a:buNone/>
            </a:pPr>
            <a:r>
              <a:rPr lang="en-US" altLang="en-US" dirty="0"/>
              <a:t>30			5</a:t>
            </a:r>
          </a:p>
          <a:p>
            <a:pPr>
              <a:buFontTx/>
              <a:buNone/>
            </a:pPr>
            <a:r>
              <a:rPr lang="en-US" altLang="en-US" dirty="0"/>
              <a:t>75		            20</a:t>
            </a:r>
          </a:p>
          <a:p>
            <a:pPr>
              <a:buFontTx/>
              <a:buNone/>
            </a:pPr>
            <a:r>
              <a:rPr lang="en-US" altLang="en-US" dirty="0"/>
              <a:t>60		            14</a:t>
            </a:r>
          </a:p>
          <a:p>
            <a:pPr>
              <a:buFontTx/>
              <a:buNone/>
            </a:pPr>
            <a:r>
              <a:rPr lang="en-US" altLang="en-US" dirty="0"/>
              <a:t>20			4</a:t>
            </a:r>
          </a:p>
          <a:p>
            <a:pPr>
              <a:buFontTx/>
              <a:buNone/>
            </a:pPr>
            <a:r>
              <a:rPr lang="en-US" altLang="en-US" dirty="0"/>
              <a:t>25			6</a:t>
            </a:r>
          </a:p>
          <a:p>
            <a:pPr>
              <a:buFontTx/>
              <a:buNone/>
            </a:pPr>
            <a:endParaRPr lang="en-US" altLang="en-US" dirty="0"/>
          </a:p>
          <a:p>
            <a:pPr marL="0" indent="0">
              <a:buNone/>
            </a:pPr>
            <a:r>
              <a:rPr lang="en-US" altLang="en-US" sz="2900" dirty="0"/>
              <a:t>In this simple example, you can find the existing relationship without much difficulty but…</a:t>
            </a:r>
          </a:p>
          <a:p>
            <a:endParaRPr lang="en-US" dirty="0"/>
          </a:p>
        </p:txBody>
      </p:sp>
      <p:sp>
        <p:nvSpPr>
          <p:cNvPr id="9"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graphicFrame>
        <p:nvGraphicFramePr>
          <p:cNvPr id="6" name="Object 3"/>
          <p:cNvGraphicFramePr>
            <a:graphicFrameLocks noChangeAspect="1"/>
          </p:cNvGraphicFramePr>
          <p:nvPr>
            <p:extLst/>
          </p:nvPr>
        </p:nvGraphicFramePr>
        <p:xfrm>
          <a:off x="4267200" y="1182688"/>
          <a:ext cx="4820435" cy="3425863"/>
        </p:xfrm>
        <a:graphic>
          <a:graphicData uri="http://schemas.openxmlformats.org/presentationml/2006/ole">
            <mc:AlternateContent xmlns:mc="http://schemas.openxmlformats.org/markup-compatibility/2006">
              <mc:Choice xmlns:v="urn:schemas-microsoft-com:vml" Requires="v">
                <p:oleObj spid="_x0000_s267267" name="Chart" r:id="rId3" imgW="3391363" imgH="2410052" progId="Excel.Chart.8">
                  <p:embed/>
                </p:oleObj>
              </mc:Choice>
              <mc:Fallback>
                <p:oleObj name="Chart" r:id="rId3" imgW="3391363" imgH="2410052" progId="Excel.Char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182688"/>
                        <a:ext cx="4820435" cy="3425863"/>
                      </a:xfrm>
                      <a:prstGeom prst="rect">
                        <a:avLst/>
                      </a:prstGeom>
                    </p:spPr>
                  </p:pic>
                </p:oleObj>
              </mc:Fallback>
            </mc:AlternateContent>
          </a:graphicData>
        </a:graphic>
      </p:graphicFrame>
      <p:sp>
        <p:nvSpPr>
          <p:cNvPr id="7" name="Text Box 7"/>
          <p:cNvSpPr txBox="1">
            <a:spLocks noChangeArrowheads="1"/>
          </p:cNvSpPr>
          <p:nvPr/>
        </p:nvSpPr>
        <p:spPr bwMode="auto">
          <a:xfrm>
            <a:off x="5562600" y="4581874"/>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Time Cooking (minutes)</a:t>
            </a:r>
          </a:p>
        </p:txBody>
      </p:sp>
      <p:sp>
        <p:nvSpPr>
          <p:cNvPr id="8" name="Text Box 8"/>
          <p:cNvSpPr txBox="1">
            <a:spLocks noChangeArrowheads="1"/>
          </p:cNvSpPr>
          <p:nvPr/>
        </p:nvSpPr>
        <p:spPr bwMode="auto">
          <a:xfrm rot="16212403">
            <a:off x="2452087" y="2669275"/>
            <a:ext cx="34934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dirty="0"/>
              <a:t>Defective Pizzas</a:t>
            </a:r>
          </a:p>
        </p:txBody>
      </p:sp>
    </p:spTree>
    <p:extLst>
      <p:ext uri="{BB962C8B-B14F-4D97-AF65-F5344CB8AC3E}">
        <p14:creationId xmlns:p14="http://schemas.microsoft.com/office/powerpoint/2010/main" val="2728029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Flowchart</a:t>
            </a:r>
          </a:p>
        </p:txBody>
      </p:sp>
      <p:sp>
        <p:nvSpPr>
          <p:cNvPr id="16" name="Content Placeholder 15"/>
          <p:cNvSpPr>
            <a:spLocks noGrp="1"/>
          </p:cNvSpPr>
          <p:nvPr>
            <p:ph idx="1"/>
          </p:nvPr>
        </p:nvSpPr>
        <p:spPr/>
        <p:txBody>
          <a:bodyPr>
            <a:normAutofit/>
          </a:bodyPr>
          <a:lstStyle/>
          <a:p>
            <a:pPr marL="0" indent="0">
              <a:buNone/>
            </a:pPr>
            <a:r>
              <a:rPr lang="en-US" altLang="en-US" dirty="0"/>
              <a:t>A graphical picture of a PROCESS</a:t>
            </a:r>
          </a:p>
          <a:p>
            <a:pPr>
              <a:buFontTx/>
              <a:buNone/>
            </a:pPr>
            <a:endParaRPr lang="en-US" altLang="en-US" dirty="0"/>
          </a:p>
          <a:p>
            <a:endParaRPr lang="en-US" dirty="0"/>
          </a:p>
        </p:txBody>
      </p:sp>
      <p:sp>
        <p:nvSpPr>
          <p:cNvPr id="11"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sp>
        <p:nvSpPr>
          <p:cNvPr id="8" name="Text Box 5"/>
          <p:cNvSpPr txBox="1">
            <a:spLocks noChangeArrowheads="1"/>
          </p:cNvSpPr>
          <p:nvPr/>
        </p:nvSpPr>
        <p:spPr bwMode="auto">
          <a:xfrm>
            <a:off x="1066800" y="2933700"/>
            <a:ext cx="175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a:t>Process</a:t>
            </a:r>
          </a:p>
        </p:txBody>
      </p:sp>
      <p:sp>
        <p:nvSpPr>
          <p:cNvPr id="13" name="Text Box 10"/>
          <p:cNvSpPr txBox="1">
            <a:spLocks noChangeArrowheads="1"/>
          </p:cNvSpPr>
          <p:nvPr/>
        </p:nvSpPr>
        <p:spPr bwMode="auto">
          <a:xfrm>
            <a:off x="3886200" y="2961006"/>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t>Decision</a:t>
            </a:r>
          </a:p>
        </p:txBody>
      </p:sp>
      <p:sp>
        <p:nvSpPr>
          <p:cNvPr id="14" name="Line 11"/>
          <p:cNvSpPr>
            <a:spLocks noChangeShapeType="1"/>
          </p:cNvSpPr>
          <p:nvPr/>
        </p:nvSpPr>
        <p:spPr bwMode="auto">
          <a:xfrm>
            <a:off x="5943600" y="46101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2"/>
          <p:cNvSpPr txBox="1">
            <a:spLocks noChangeArrowheads="1"/>
          </p:cNvSpPr>
          <p:nvPr/>
        </p:nvSpPr>
        <p:spPr bwMode="auto">
          <a:xfrm>
            <a:off x="5791200" y="3924300"/>
            <a:ext cx="2667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t>The process flow</a:t>
            </a:r>
          </a:p>
        </p:txBody>
      </p:sp>
      <p:sp>
        <p:nvSpPr>
          <p:cNvPr id="17" name="Diamond 16"/>
          <p:cNvSpPr/>
          <p:nvPr/>
        </p:nvSpPr>
        <p:spPr>
          <a:xfrm>
            <a:off x="3788229" y="3581400"/>
            <a:ext cx="1676400" cy="15240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p:cNvSpPr/>
          <p:nvPr/>
        </p:nvSpPr>
        <p:spPr>
          <a:xfrm>
            <a:off x="1088571" y="3689022"/>
            <a:ext cx="2057400" cy="1181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73277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Fishbone Diagram</a:t>
            </a:r>
          </a:p>
        </p:txBody>
      </p:sp>
      <p:sp>
        <p:nvSpPr>
          <p:cNvPr id="3" name="Content Placeholder 2"/>
          <p:cNvSpPr>
            <a:spLocks noGrp="1"/>
          </p:cNvSpPr>
          <p:nvPr>
            <p:ph idx="1"/>
          </p:nvPr>
        </p:nvSpPr>
        <p:spPr/>
        <p:txBody>
          <a:bodyPr>
            <a:normAutofit/>
          </a:bodyPr>
          <a:lstStyle/>
          <a:p>
            <a:pPr marL="0" indent="0">
              <a:buNone/>
            </a:pPr>
            <a:r>
              <a:rPr lang="en-US" sz="2800" b="1" dirty="0"/>
              <a:t>Problem</a:t>
            </a:r>
            <a:r>
              <a:rPr lang="en-US" sz="2800" dirty="0"/>
              <a:t>: </a:t>
            </a:r>
            <a:r>
              <a:rPr lang="en-US" altLang="en-US" sz="2800" dirty="0"/>
              <a:t>High Inventory Shrinkage at local Drug Store</a:t>
            </a:r>
            <a:endParaRPr lang="en-US" sz="2800" dirty="0"/>
          </a:p>
        </p:txBody>
      </p:sp>
      <p:sp>
        <p:nvSpPr>
          <p:cNvPr id="29"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88</a:t>
            </a:fld>
            <a:endParaRPr lang="en-US" altLang="en-US"/>
          </a:p>
        </p:txBody>
      </p:sp>
      <p:sp>
        <p:nvSpPr>
          <p:cNvPr id="16" name="Rectangle 5"/>
          <p:cNvSpPr>
            <a:spLocks noChangeArrowheads="1"/>
          </p:cNvSpPr>
          <p:nvPr/>
        </p:nvSpPr>
        <p:spPr bwMode="auto">
          <a:xfrm>
            <a:off x="1143000" y="3657600"/>
            <a:ext cx="1676400" cy="609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b="1" dirty="0"/>
              <a:t>Shrinkage</a:t>
            </a:r>
          </a:p>
        </p:txBody>
      </p:sp>
      <p:sp>
        <p:nvSpPr>
          <p:cNvPr id="17" name="Line 6"/>
          <p:cNvSpPr>
            <a:spLocks noChangeShapeType="1"/>
          </p:cNvSpPr>
          <p:nvPr/>
        </p:nvSpPr>
        <p:spPr bwMode="auto">
          <a:xfrm>
            <a:off x="2819400" y="4038600"/>
            <a:ext cx="472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18" name="Rectangle 7"/>
          <p:cNvSpPr>
            <a:spLocks noChangeArrowheads="1"/>
          </p:cNvSpPr>
          <p:nvPr/>
        </p:nvSpPr>
        <p:spPr bwMode="auto">
          <a:xfrm>
            <a:off x="5257800" y="57912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00" dirty="0"/>
              <a:t>Shoplifters</a:t>
            </a:r>
          </a:p>
        </p:txBody>
      </p:sp>
      <p:sp>
        <p:nvSpPr>
          <p:cNvPr id="20" name="Line 9"/>
          <p:cNvSpPr>
            <a:spLocks noChangeShapeType="1"/>
          </p:cNvSpPr>
          <p:nvPr/>
        </p:nvSpPr>
        <p:spPr bwMode="auto">
          <a:xfrm>
            <a:off x="3124200" y="4038600"/>
            <a:ext cx="28956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1" name="Text Box 10"/>
          <p:cNvSpPr txBox="1">
            <a:spLocks noChangeArrowheads="1"/>
          </p:cNvSpPr>
          <p:nvPr/>
        </p:nvSpPr>
        <p:spPr bwMode="auto">
          <a:xfrm>
            <a:off x="4191000" y="4343403"/>
            <a:ext cx="2743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Anti-theft tags poorly designed</a:t>
            </a:r>
          </a:p>
        </p:txBody>
      </p:sp>
      <p:sp>
        <p:nvSpPr>
          <p:cNvPr id="22" name="Text Box 11"/>
          <p:cNvSpPr txBox="1">
            <a:spLocks noChangeArrowheads="1"/>
          </p:cNvSpPr>
          <p:nvPr/>
        </p:nvSpPr>
        <p:spPr bwMode="auto">
          <a:xfrm>
            <a:off x="1219200" y="4567536"/>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Expensive merchandise out in the open</a:t>
            </a:r>
          </a:p>
        </p:txBody>
      </p:sp>
      <p:sp>
        <p:nvSpPr>
          <p:cNvPr id="23" name="Line 12"/>
          <p:cNvSpPr>
            <a:spLocks noChangeShapeType="1"/>
          </p:cNvSpPr>
          <p:nvPr/>
        </p:nvSpPr>
        <p:spPr bwMode="auto">
          <a:xfrm flipH="1">
            <a:off x="1295400" y="4800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4" name="Line 13"/>
          <p:cNvSpPr>
            <a:spLocks noChangeShapeType="1"/>
          </p:cNvSpPr>
          <p:nvPr/>
        </p:nvSpPr>
        <p:spPr bwMode="auto">
          <a:xfrm flipH="1">
            <a:off x="3657600" y="4343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5" name="Text Box 14"/>
          <p:cNvSpPr txBox="1">
            <a:spLocks noChangeArrowheads="1"/>
          </p:cNvSpPr>
          <p:nvPr/>
        </p:nvSpPr>
        <p:spPr bwMode="auto">
          <a:xfrm>
            <a:off x="2057400" y="5326816"/>
            <a:ext cx="2895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No security/ surveillance</a:t>
            </a:r>
          </a:p>
        </p:txBody>
      </p:sp>
      <p:sp>
        <p:nvSpPr>
          <p:cNvPr id="26" name="Line 15"/>
          <p:cNvSpPr>
            <a:spLocks noChangeShapeType="1"/>
          </p:cNvSpPr>
          <p:nvPr/>
        </p:nvSpPr>
        <p:spPr bwMode="auto">
          <a:xfrm flipV="1">
            <a:off x="2133600" y="53340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dirty="0"/>
          </a:p>
        </p:txBody>
      </p:sp>
      <p:sp>
        <p:nvSpPr>
          <p:cNvPr id="27" name="Line 16"/>
          <p:cNvSpPr>
            <a:spLocks noChangeShapeType="1"/>
          </p:cNvSpPr>
          <p:nvPr/>
        </p:nvSpPr>
        <p:spPr bwMode="auto">
          <a:xfrm flipV="1">
            <a:off x="3124200" y="2286000"/>
            <a:ext cx="304800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28" name="Rectangle 18"/>
          <p:cNvSpPr>
            <a:spLocks noChangeArrowheads="1"/>
          </p:cNvSpPr>
          <p:nvPr/>
        </p:nvSpPr>
        <p:spPr bwMode="auto">
          <a:xfrm>
            <a:off x="5334000" y="1905000"/>
            <a:ext cx="1981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dirty="0"/>
              <a:t>Employee</a:t>
            </a:r>
          </a:p>
        </p:txBody>
      </p:sp>
      <p:sp>
        <p:nvSpPr>
          <p:cNvPr id="30" name="Text Box 20"/>
          <p:cNvSpPr txBox="1">
            <a:spLocks noChangeArrowheads="1"/>
          </p:cNvSpPr>
          <p:nvPr/>
        </p:nvSpPr>
        <p:spPr bwMode="auto">
          <a:xfrm>
            <a:off x="3352800" y="2209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Attitude</a:t>
            </a:r>
          </a:p>
        </p:txBody>
      </p:sp>
      <p:sp>
        <p:nvSpPr>
          <p:cNvPr id="31" name="Text Box 21"/>
          <p:cNvSpPr txBox="1">
            <a:spLocks noChangeArrowheads="1"/>
          </p:cNvSpPr>
          <p:nvPr/>
        </p:nvSpPr>
        <p:spPr bwMode="auto">
          <a:xfrm>
            <a:off x="2590800" y="2863852"/>
            <a:ext cx="1447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dirty="0"/>
              <a:t>New Trainee</a:t>
            </a:r>
          </a:p>
        </p:txBody>
      </p:sp>
      <p:sp>
        <p:nvSpPr>
          <p:cNvPr id="32" name="Text Box 22"/>
          <p:cNvSpPr txBox="1">
            <a:spLocks noChangeArrowheads="1"/>
          </p:cNvSpPr>
          <p:nvPr/>
        </p:nvSpPr>
        <p:spPr bwMode="auto">
          <a:xfrm>
            <a:off x="6934200" y="2590803"/>
            <a:ext cx="121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Training</a:t>
            </a:r>
          </a:p>
        </p:txBody>
      </p:sp>
      <p:sp>
        <p:nvSpPr>
          <p:cNvPr id="33" name="Line 25"/>
          <p:cNvSpPr>
            <a:spLocks noChangeShapeType="1"/>
          </p:cNvSpPr>
          <p:nvPr/>
        </p:nvSpPr>
        <p:spPr bwMode="auto">
          <a:xfrm>
            <a:off x="3276600" y="2590800"/>
            <a:ext cx="236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4" name="Line 26"/>
          <p:cNvSpPr>
            <a:spLocks noChangeShapeType="1"/>
          </p:cNvSpPr>
          <p:nvPr/>
        </p:nvSpPr>
        <p:spPr bwMode="auto">
          <a:xfrm>
            <a:off x="2590800" y="3200400"/>
            <a:ext cx="1981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5" name="Line 28"/>
          <p:cNvSpPr>
            <a:spLocks noChangeShapeType="1"/>
          </p:cNvSpPr>
          <p:nvPr/>
        </p:nvSpPr>
        <p:spPr bwMode="auto">
          <a:xfrm flipH="1">
            <a:off x="5105400" y="2895600"/>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6" name="Line 29"/>
          <p:cNvSpPr>
            <a:spLocks noChangeShapeType="1"/>
          </p:cNvSpPr>
          <p:nvPr/>
        </p:nvSpPr>
        <p:spPr bwMode="auto">
          <a:xfrm>
            <a:off x="5562600" y="28956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7" name="Line 30"/>
          <p:cNvSpPr>
            <a:spLocks noChangeShapeType="1"/>
          </p:cNvSpPr>
          <p:nvPr/>
        </p:nvSpPr>
        <p:spPr bwMode="auto">
          <a:xfrm>
            <a:off x="7315200" y="2895600"/>
            <a:ext cx="914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200"/>
          </a:p>
        </p:txBody>
      </p:sp>
      <p:sp>
        <p:nvSpPr>
          <p:cNvPr id="38" name="Text Box 31"/>
          <p:cNvSpPr txBox="1">
            <a:spLocks noChangeArrowheads="1"/>
          </p:cNvSpPr>
          <p:nvPr/>
        </p:nvSpPr>
        <p:spPr bwMode="auto">
          <a:xfrm>
            <a:off x="5179787" y="3200403"/>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Benefits</a:t>
            </a:r>
          </a:p>
        </p:txBody>
      </p:sp>
      <p:sp>
        <p:nvSpPr>
          <p:cNvPr id="39" name="Text Box 32"/>
          <p:cNvSpPr txBox="1">
            <a:spLocks noChangeArrowheads="1"/>
          </p:cNvSpPr>
          <p:nvPr/>
        </p:nvSpPr>
        <p:spPr bwMode="auto">
          <a:xfrm>
            <a:off x="6785429" y="3181551"/>
            <a:ext cx="1143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dirty="0"/>
              <a:t>Practices</a:t>
            </a:r>
          </a:p>
        </p:txBody>
      </p:sp>
    </p:spTree>
    <p:extLst>
      <p:ext uri="{BB962C8B-B14F-4D97-AF65-F5344CB8AC3E}">
        <p14:creationId xmlns:p14="http://schemas.microsoft.com/office/powerpoint/2010/main" val="3903800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Control Chart</a:t>
            </a:r>
          </a:p>
        </p:txBody>
      </p:sp>
      <p:sp>
        <p:nvSpPr>
          <p:cNvPr id="3" name="Content Placeholder 2"/>
          <p:cNvSpPr>
            <a:spLocks noGrp="1"/>
          </p:cNvSpPr>
          <p:nvPr>
            <p:ph idx="1"/>
          </p:nvPr>
        </p:nvSpPr>
        <p:spPr/>
        <p:txBody>
          <a:bodyPr>
            <a:normAutofit/>
          </a:bodyPr>
          <a:lstStyle/>
          <a:p>
            <a:pPr marL="0" indent="0">
              <a:lnSpc>
                <a:spcPct val="150000"/>
              </a:lnSpc>
              <a:spcBef>
                <a:spcPct val="50000"/>
              </a:spcBef>
              <a:buNone/>
            </a:pPr>
            <a:r>
              <a:rPr lang="en-US" altLang="en-US" sz="2800" dirty="0"/>
              <a:t>Pizza Hut Management wants to get in on the control chart action</a:t>
            </a:r>
          </a:p>
          <a:p>
            <a:pPr>
              <a:lnSpc>
                <a:spcPct val="150000"/>
              </a:lnSpc>
              <a:spcBef>
                <a:spcPct val="50000"/>
              </a:spcBef>
            </a:pPr>
            <a:r>
              <a:rPr lang="en-US" altLang="en-US" sz="2800" dirty="0"/>
              <a:t>Average Diameter = 16 inches</a:t>
            </a:r>
          </a:p>
          <a:p>
            <a:pPr>
              <a:lnSpc>
                <a:spcPct val="150000"/>
              </a:lnSpc>
              <a:spcBef>
                <a:spcPct val="50000"/>
              </a:spcBef>
            </a:pPr>
            <a:r>
              <a:rPr lang="en-US" altLang="en-US" sz="2800" dirty="0"/>
              <a:t>Upper Limit = 17 inches</a:t>
            </a:r>
          </a:p>
          <a:p>
            <a:pPr>
              <a:lnSpc>
                <a:spcPct val="150000"/>
              </a:lnSpc>
              <a:spcBef>
                <a:spcPct val="50000"/>
              </a:spcBef>
            </a:pPr>
            <a:r>
              <a:rPr lang="en-US" altLang="en-US" sz="2800" dirty="0"/>
              <a:t>Lower Limit = 15 inches</a:t>
            </a:r>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89</a:t>
            </a:fld>
            <a:endParaRPr lang="en-US" altLang="en-US"/>
          </a:p>
        </p:txBody>
      </p:sp>
    </p:spTree>
    <p:extLst>
      <p:ext uri="{BB962C8B-B14F-4D97-AF65-F5344CB8AC3E}">
        <p14:creationId xmlns:p14="http://schemas.microsoft.com/office/powerpoint/2010/main" val="407403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Introduction to Project Management Framework</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9</a:t>
            </a:fld>
            <a:endParaRPr lang="en-US" altLang="en-US"/>
          </a:p>
        </p:txBody>
      </p:sp>
    </p:spTree>
    <p:extLst>
      <p:ext uri="{BB962C8B-B14F-4D97-AF65-F5344CB8AC3E}">
        <p14:creationId xmlns:p14="http://schemas.microsoft.com/office/powerpoint/2010/main" val="24993423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Control Chart</a:t>
            </a:r>
          </a:p>
        </p:txBody>
      </p:sp>
      <p:sp>
        <p:nvSpPr>
          <p:cNvPr id="3" name="Content Placeholder 2"/>
          <p:cNvSpPr>
            <a:spLocks noGrp="1"/>
          </p:cNvSpPr>
          <p:nvPr>
            <p:ph idx="1"/>
          </p:nvPr>
        </p:nvSpPr>
        <p:spPr/>
        <p:txBody>
          <a:bodyPr/>
          <a:lstStyle/>
          <a:p>
            <a:r>
              <a:rPr lang="en-US" dirty="0"/>
              <a:t>What do you interpret from this chart?</a:t>
            </a:r>
          </a:p>
        </p:txBody>
      </p:sp>
      <p:sp>
        <p:nvSpPr>
          <p:cNvPr id="3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90</a:t>
            </a:fld>
            <a:endParaRPr lang="en-US" altLang="en-US"/>
          </a:p>
        </p:txBody>
      </p:sp>
      <p:sp>
        <p:nvSpPr>
          <p:cNvPr id="7" name="Rectangle 3"/>
          <p:cNvSpPr txBox="1">
            <a:spLocks noChangeArrowheads="1"/>
          </p:cNvSpPr>
          <p:nvPr/>
        </p:nvSpPr>
        <p:spPr bwMode="auto">
          <a:xfrm>
            <a:off x="609600" y="1954215"/>
            <a:ext cx="7848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FontTx/>
              <a:buNone/>
            </a:pPr>
            <a:r>
              <a:rPr lang="en-US" altLang="en-US" sz="2000" dirty="0"/>
              <a:t>Upper Limit</a:t>
            </a:r>
          </a:p>
          <a:p>
            <a:pPr>
              <a:lnSpc>
                <a:spcPct val="90000"/>
              </a:lnSpc>
              <a:buFontTx/>
              <a:buNone/>
            </a:pPr>
            <a:r>
              <a:rPr lang="en-US" altLang="en-US" sz="2400" dirty="0"/>
              <a:t>17 inches</a:t>
            </a:r>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dirty="0"/>
          </a:p>
          <a:p>
            <a:pPr>
              <a:lnSpc>
                <a:spcPct val="90000"/>
              </a:lnSpc>
              <a:buFontTx/>
              <a:buNone/>
            </a:pPr>
            <a:endParaRPr lang="en-US" altLang="en-US" sz="2000" dirty="0"/>
          </a:p>
          <a:p>
            <a:pPr>
              <a:lnSpc>
                <a:spcPct val="90000"/>
              </a:lnSpc>
              <a:buFontTx/>
              <a:buNone/>
            </a:pPr>
            <a:r>
              <a:rPr lang="en-US" altLang="en-US" sz="2000" dirty="0"/>
              <a:t>Lower Limit</a:t>
            </a:r>
          </a:p>
          <a:p>
            <a:pPr>
              <a:lnSpc>
                <a:spcPct val="90000"/>
              </a:lnSpc>
              <a:buFontTx/>
              <a:buNone/>
            </a:pPr>
            <a:r>
              <a:rPr lang="en-US" altLang="en-US" sz="2000" dirty="0"/>
              <a:t>15 Inches</a:t>
            </a:r>
          </a:p>
        </p:txBody>
      </p:sp>
      <p:sp>
        <p:nvSpPr>
          <p:cNvPr id="8" name="Line 4"/>
          <p:cNvSpPr>
            <a:spLocks noChangeShapeType="1"/>
          </p:cNvSpPr>
          <p:nvPr/>
        </p:nvSpPr>
        <p:spPr bwMode="auto">
          <a:xfrm flipV="1">
            <a:off x="3200400" y="2030415"/>
            <a:ext cx="0" cy="3429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9" name="Line 5"/>
          <p:cNvSpPr>
            <a:spLocks noChangeShapeType="1"/>
          </p:cNvSpPr>
          <p:nvPr/>
        </p:nvSpPr>
        <p:spPr bwMode="auto">
          <a:xfrm>
            <a:off x="3200400" y="2030415"/>
            <a:ext cx="5334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0" name="Line 6"/>
          <p:cNvSpPr>
            <a:spLocks noChangeShapeType="1"/>
          </p:cNvSpPr>
          <p:nvPr/>
        </p:nvSpPr>
        <p:spPr bwMode="auto">
          <a:xfrm>
            <a:off x="3200400" y="5535615"/>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1" name="Line 7"/>
          <p:cNvSpPr>
            <a:spLocks noChangeShapeType="1"/>
          </p:cNvSpPr>
          <p:nvPr/>
        </p:nvSpPr>
        <p:spPr bwMode="auto">
          <a:xfrm>
            <a:off x="3200400" y="5688015"/>
            <a:ext cx="5334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Line 8"/>
          <p:cNvSpPr>
            <a:spLocks noChangeShapeType="1"/>
          </p:cNvSpPr>
          <p:nvPr/>
        </p:nvSpPr>
        <p:spPr bwMode="auto">
          <a:xfrm>
            <a:off x="8534400" y="2030415"/>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 name="Line 9"/>
          <p:cNvSpPr>
            <a:spLocks noChangeShapeType="1"/>
          </p:cNvSpPr>
          <p:nvPr/>
        </p:nvSpPr>
        <p:spPr bwMode="auto">
          <a:xfrm flipH="1">
            <a:off x="3200400" y="3859215"/>
            <a:ext cx="533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 name="Line 10"/>
          <p:cNvSpPr>
            <a:spLocks noChangeShapeType="1"/>
          </p:cNvSpPr>
          <p:nvPr/>
        </p:nvSpPr>
        <p:spPr bwMode="auto">
          <a:xfrm>
            <a:off x="3200400" y="5230815"/>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AutoShape 11"/>
          <p:cNvSpPr>
            <a:spLocks noChangeArrowheads="1"/>
          </p:cNvSpPr>
          <p:nvPr/>
        </p:nvSpPr>
        <p:spPr bwMode="auto">
          <a:xfrm>
            <a:off x="327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800"/>
          </a:p>
        </p:txBody>
      </p:sp>
      <p:sp>
        <p:nvSpPr>
          <p:cNvPr id="16" name="AutoShape 12"/>
          <p:cNvSpPr>
            <a:spLocks noChangeArrowheads="1"/>
          </p:cNvSpPr>
          <p:nvPr/>
        </p:nvSpPr>
        <p:spPr bwMode="auto">
          <a:xfrm>
            <a:off x="3657600" y="4240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AutoShape 13"/>
          <p:cNvSpPr>
            <a:spLocks noChangeArrowheads="1"/>
          </p:cNvSpPr>
          <p:nvPr/>
        </p:nvSpPr>
        <p:spPr bwMode="auto">
          <a:xfrm>
            <a:off x="4038600" y="3783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utoShape 14"/>
          <p:cNvSpPr>
            <a:spLocks noChangeArrowheads="1"/>
          </p:cNvSpPr>
          <p:nvPr/>
        </p:nvSpPr>
        <p:spPr bwMode="auto">
          <a:xfrm>
            <a:off x="4419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utoShape 15"/>
          <p:cNvSpPr>
            <a:spLocks noChangeArrowheads="1"/>
          </p:cNvSpPr>
          <p:nvPr/>
        </p:nvSpPr>
        <p:spPr bwMode="auto">
          <a:xfrm>
            <a:off x="4800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6"/>
          <p:cNvSpPr>
            <a:spLocks noChangeArrowheads="1"/>
          </p:cNvSpPr>
          <p:nvPr/>
        </p:nvSpPr>
        <p:spPr bwMode="auto">
          <a:xfrm>
            <a:off x="5181600" y="3554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17"/>
          <p:cNvSpPr>
            <a:spLocks noChangeArrowheads="1"/>
          </p:cNvSpPr>
          <p:nvPr/>
        </p:nvSpPr>
        <p:spPr bwMode="auto">
          <a:xfrm>
            <a:off x="5562600" y="4087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18"/>
          <p:cNvSpPr>
            <a:spLocks noChangeArrowheads="1"/>
          </p:cNvSpPr>
          <p:nvPr/>
        </p:nvSpPr>
        <p:spPr bwMode="auto">
          <a:xfrm>
            <a:off x="5943600" y="34020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19"/>
          <p:cNvSpPr>
            <a:spLocks noChangeArrowheads="1"/>
          </p:cNvSpPr>
          <p:nvPr/>
        </p:nvSpPr>
        <p:spPr bwMode="auto">
          <a:xfrm>
            <a:off x="6324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20"/>
          <p:cNvSpPr>
            <a:spLocks noChangeArrowheads="1"/>
          </p:cNvSpPr>
          <p:nvPr/>
        </p:nvSpPr>
        <p:spPr bwMode="auto">
          <a:xfrm>
            <a:off x="6705600" y="59928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21"/>
          <p:cNvSpPr>
            <a:spLocks noChangeArrowheads="1"/>
          </p:cNvSpPr>
          <p:nvPr/>
        </p:nvSpPr>
        <p:spPr bwMode="auto">
          <a:xfrm>
            <a:off x="7086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22"/>
          <p:cNvSpPr>
            <a:spLocks noChangeArrowheads="1"/>
          </p:cNvSpPr>
          <p:nvPr/>
        </p:nvSpPr>
        <p:spPr bwMode="auto">
          <a:xfrm>
            <a:off x="7467600" y="39354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23"/>
          <p:cNvSpPr>
            <a:spLocks noChangeArrowheads="1"/>
          </p:cNvSpPr>
          <p:nvPr/>
        </p:nvSpPr>
        <p:spPr bwMode="auto">
          <a:xfrm>
            <a:off x="7848600" y="36306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24"/>
          <p:cNvSpPr>
            <a:spLocks noChangeArrowheads="1"/>
          </p:cNvSpPr>
          <p:nvPr/>
        </p:nvSpPr>
        <p:spPr bwMode="auto">
          <a:xfrm>
            <a:off x="8229600" y="3859215"/>
            <a:ext cx="152400" cy="1524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flipV="1">
            <a:off x="5029200" y="6069015"/>
            <a:ext cx="1524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Text Box 26"/>
          <p:cNvSpPr txBox="1">
            <a:spLocks noChangeArrowheads="1"/>
          </p:cNvSpPr>
          <p:nvPr/>
        </p:nvSpPr>
        <p:spPr bwMode="auto">
          <a:xfrm>
            <a:off x="3810000" y="6053141"/>
            <a:ext cx="1752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Small Pie</a:t>
            </a:r>
          </a:p>
        </p:txBody>
      </p:sp>
      <p:sp>
        <p:nvSpPr>
          <p:cNvPr id="31" name="Line 27"/>
          <p:cNvSpPr>
            <a:spLocks noChangeShapeType="1"/>
          </p:cNvSpPr>
          <p:nvPr/>
        </p:nvSpPr>
        <p:spPr bwMode="auto">
          <a:xfrm flipV="1">
            <a:off x="2362200" y="2030415"/>
            <a:ext cx="685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28"/>
          <p:cNvSpPr>
            <a:spLocks noChangeShapeType="1"/>
          </p:cNvSpPr>
          <p:nvPr/>
        </p:nvSpPr>
        <p:spPr bwMode="auto">
          <a:xfrm>
            <a:off x="2438400" y="5383215"/>
            <a:ext cx="6096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29"/>
          <p:cNvSpPr txBox="1">
            <a:spLocks noChangeArrowheads="1"/>
          </p:cNvSpPr>
          <p:nvPr/>
        </p:nvSpPr>
        <p:spPr bwMode="auto">
          <a:xfrm>
            <a:off x="2667000" y="3554415"/>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X</a:t>
            </a:r>
          </a:p>
        </p:txBody>
      </p:sp>
      <p:sp>
        <p:nvSpPr>
          <p:cNvPr id="34" name="Line 30"/>
          <p:cNvSpPr>
            <a:spLocks noChangeShapeType="1"/>
          </p:cNvSpPr>
          <p:nvPr/>
        </p:nvSpPr>
        <p:spPr bwMode="auto">
          <a:xfrm>
            <a:off x="2743200" y="3630615"/>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31"/>
          <p:cNvSpPr txBox="1">
            <a:spLocks noChangeArrowheads="1"/>
          </p:cNvSpPr>
          <p:nvPr/>
        </p:nvSpPr>
        <p:spPr bwMode="auto">
          <a:xfrm>
            <a:off x="1219200" y="3630617"/>
            <a:ext cx="1600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16 inches=</a:t>
            </a:r>
          </a:p>
        </p:txBody>
      </p:sp>
    </p:spTree>
    <p:extLst>
      <p:ext uri="{BB962C8B-B14F-4D97-AF65-F5344CB8AC3E}">
        <p14:creationId xmlns:p14="http://schemas.microsoft.com/office/powerpoint/2010/main" val="3308466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Analytical Tools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dirty="0"/>
              <a:t>Run Charts</a:t>
            </a:r>
          </a:p>
          <a:p>
            <a:pPr marL="514350" indent="-514350">
              <a:buFont typeface="+mj-lt"/>
              <a:buAutoNum type="arabicPeriod"/>
            </a:pPr>
            <a:r>
              <a:rPr lang="en-IN" dirty="0"/>
              <a:t>DOE</a:t>
            </a:r>
          </a:p>
          <a:p>
            <a:pPr marL="514350" indent="-514350">
              <a:buFont typeface="+mj-lt"/>
              <a:buAutoNum type="arabicPeriod"/>
            </a:pPr>
            <a:r>
              <a:rPr lang="en-IN" dirty="0"/>
              <a:t>Mind Map</a:t>
            </a:r>
          </a:p>
          <a:p>
            <a:pPr marL="514350" indent="-514350">
              <a:buFont typeface="+mj-lt"/>
              <a:buAutoNum type="arabicPeriod"/>
            </a:pPr>
            <a:r>
              <a:rPr lang="en-IN" dirty="0"/>
              <a:t>PESTLE</a:t>
            </a:r>
          </a:p>
          <a:p>
            <a:pPr marL="514350" indent="-514350">
              <a:buFont typeface="+mj-lt"/>
              <a:buAutoNum type="arabicPeriod"/>
            </a:pPr>
            <a:r>
              <a:rPr lang="en-IN" dirty="0"/>
              <a:t>QFD</a:t>
            </a:r>
          </a:p>
          <a:p>
            <a:pPr marL="514350" indent="-514350">
              <a:buFont typeface="+mj-lt"/>
              <a:buAutoNum type="arabicPeriod"/>
            </a:pPr>
            <a:r>
              <a:rPr lang="en-IN" dirty="0"/>
              <a:t>Value Stream Mapping</a:t>
            </a:r>
          </a:p>
          <a:p>
            <a:pPr marL="514350" indent="-514350">
              <a:buFont typeface="+mj-lt"/>
              <a:buAutoNum type="arabicPeriod"/>
            </a:pPr>
            <a:r>
              <a:rPr lang="en-IN" dirty="0"/>
              <a:t>Value Chain Analysis</a:t>
            </a:r>
          </a:p>
          <a:p>
            <a:pPr marL="514350" indent="-514350">
              <a:buFont typeface="+mj-lt"/>
              <a:buAutoNum type="arabicPeriod"/>
            </a:pPr>
            <a:r>
              <a:rPr lang="en-IN" dirty="0"/>
              <a:t>Variance Analysis</a:t>
            </a:r>
          </a:p>
          <a:p>
            <a:pPr marL="514350" indent="-514350">
              <a:buFont typeface="+mj-lt"/>
              <a:buAutoNum type="arabicPeriod"/>
            </a:pPr>
            <a:r>
              <a:rPr lang="en-IN" dirty="0"/>
              <a:t>What if Scenario Analysis</a:t>
            </a:r>
          </a:p>
          <a:p>
            <a:pPr marL="514350" indent="-514350">
              <a:buFont typeface="+mj-lt"/>
              <a:buAutoNum type="arabicPeriod"/>
            </a:pPr>
            <a:r>
              <a:rPr lang="en-IN" dirty="0"/>
              <a:t>Decision Tree</a:t>
            </a:r>
            <a:endParaRPr lang="en-US" dirty="0"/>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dirty="0"/>
          </a:p>
        </p:txBody>
      </p:sp>
      <p:sp>
        <p:nvSpPr>
          <p:cNvPr id="4" name="Slide Number Placeholder 3"/>
          <p:cNvSpPr>
            <a:spLocks noGrp="1"/>
          </p:cNvSpPr>
          <p:nvPr>
            <p:ph type="sldNum" sz="quarter" idx="12"/>
          </p:nvPr>
        </p:nvSpPr>
        <p:spPr/>
        <p:txBody>
          <a:bodyPr/>
          <a:lstStyle/>
          <a:p>
            <a:pPr>
              <a:defRPr/>
            </a:pPr>
            <a:fld id="{72DDD327-84E9-44EE-94DF-C6A9CABE3A3A}" type="slidenum">
              <a:rPr lang="en-US" altLang="en-US" smtClean="0"/>
              <a:pPr>
                <a:defRPr/>
              </a:pPr>
              <a:t>91</a:t>
            </a:fld>
            <a:endParaRPr lang="en-US" altLang="en-US"/>
          </a:p>
        </p:txBody>
      </p:sp>
    </p:spTree>
    <p:extLst>
      <p:ext uri="{BB962C8B-B14F-4D97-AF65-F5344CB8AC3E}">
        <p14:creationId xmlns:p14="http://schemas.microsoft.com/office/powerpoint/2010/main" val="1633639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Run Charts</a:t>
            </a:r>
          </a:p>
        </p:txBody>
      </p:sp>
      <p:sp>
        <p:nvSpPr>
          <p:cNvPr id="51" name="Content Placeholder 50"/>
          <p:cNvSpPr>
            <a:spLocks noGrp="1"/>
          </p:cNvSpPr>
          <p:nvPr>
            <p:ph idx="1"/>
          </p:nvPr>
        </p:nvSpPr>
        <p:spPr/>
        <p:txBody>
          <a:bodyPr>
            <a:normAutofit/>
          </a:bodyPr>
          <a:lstStyle/>
          <a:p>
            <a:r>
              <a:rPr lang="en-US" sz="2000" dirty="0"/>
              <a:t>Pizza Hut counter.</a:t>
            </a:r>
          </a:p>
          <a:p>
            <a:r>
              <a:rPr lang="en-US" sz="2000" dirty="0"/>
              <a:t>What do you interpret from this chart?</a:t>
            </a:r>
          </a:p>
        </p:txBody>
      </p:sp>
      <p:sp>
        <p:nvSpPr>
          <p:cNvPr id="52"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sp>
        <p:nvSpPr>
          <p:cNvPr id="6" name="Line 47"/>
          <p:cNvSpPr>
            <a:spLocks noChangeShapeType="1"/>
          </p:cNvSpPr>
          <p:nvPr/>
        </p:nvSpPr>
        <p:spPr bwMode="auto">
          <a:xfrm>
            <a:off x="1905000" y="5486400"/>
            <a:ext cx="640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 name="Line 48"/>
          <p:cNvSpPr>
            <a:spLocks noChangeShapeType="1"/>
          </p:cNvSpPr>
          <p:nvPr/>
        </p:nvSpPr>
        <p:spPr bwMode="auto">
          <a:xfrm flipV="1">
            <a:off x="19050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 name="Text Box 49"/>
          <p:cNvSpPr txBox="1">
            <a:spLocks noChangeArrowheads="1"/>
          </p:cNvSpPr>
          <p:nvPr/>
        </p:nvSpPr>
        <p:spPr bwMode="auto">
          <a:xfrm>
            <a:off x="1905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8 9 10 11 12 1 2 3 4</a:t>
            </a:r>
          </a:p>
        </p:txBody>
      </p:sp>
      <p:sp>
        <p:nvSpPr>
          <p:cNvPr id="9" name="Text Box 50"/>
          <p:cNvSpPr txBox="1">
            <a:spLocks noChangeArrowheads="1"/>
          </p:cNvSpPr>
          <p:nvPr/>
        </p:nvSpPr>
        <p:spPr bwMode="auto">
          <a:xfrm>
            <a:off x="38100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0" name="Text Box 51"/>
          <p:cNvSpPr txBox="1">
            <a:spLocks noChangeArrowheads="1"/>
          </p:cNvSpPr>
          <p:nvPr/>
        </p:nvSpPr>
        <p:spPr bwMode="auto">
          <a:xfrm>
            <a:off x="5562600" y="5486402"/>
            <a:ext cx="18288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dirty="0"/>
              <a:t>8 9 10 11 12 1 2 3 4</a:t>
            </a:r>
          </a:p>
        </p:txBody>
      </p:sp>
      <p:sp>
        <p:nvSpPr>
          <p:cNvPr id="11" name="Text Box 52"/>
          <p:cNvSpPr txBox="1">
            <a:spLocks noChangeArrowheads="1"/>
          </p:cNvSpPr>
          <p:nvPr/>
        </p:nvSpPr>
        <p:spPr bwMode="auto">
          <a:xfrm>
            <a:off x="2362200" y="5715003"/>
            <a:ext cx="1143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dirty="0"/>
              <a:t>PM- AM</a:t>
            </a:r>
          </a:p>
        </p:txBody>
      </p:sp>
      <p:sp>
        <p:nvSpPr>
          <p:cNvPr id="12" name="Text Box 53"/>
          <p:cNvSpPr txBox="1">
            <a:spLocks noChangeArrowheads="1"/>
          </p:cNvSpPr>
          <p:nvPr/>
        </p:nvSpPr>
        <p:spPr bwMode="auto">
          <a:xfrm>
            <a:off x="41910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3" name="Text Box 54"/>
          <p:cNvSpPr txBox="1">
            <a:spLocks noChangeArrowheads="1"/>
          </p:cNvSpPr>
          <p:nvPr/>
        </p:nvSpPr>
        <p:spPr bwMode="auto">
          <a:xfrm>
            <a:off x="5867400" y="5715001"/>
            <a:ext cx="11430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300"/>
              <a:t>PM- AM</a:t>
            </a:r>
          </a:p>
        </p:txBody>
      </p:sp>
      <p:sp>
        <p:nvSpPr>
          <p:cNvPr id="14" name="Text Box 55"/>
          <p:cNvSpPr txBox="1">
            <a:spLocks noChangeArrowheads="1"/>
          </p:cNvSpPr>
          <p:nvPr/>
        </p:nvSpPr>
        <p:spPr bwMode="auto">
          <a:xfrm>
            <a:off x="17526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1</a:t>
            </a:r>
          </a:p>
        </p:txBody>
      </p:sp>
      <p:sp>
        <p:nvSpPr>
          <p:cNvPr id="15" name="Text Box 57"/>
          <p:cNvSpPr txBox="1">
            <a:spLocks noChangeArrowheads="1"/>
          </p:cNvSpPr>
          <p:nvPr/>
        </p:nvSpPr>
        <p:spPr bwMode="auto">
          <a:xfrm>
            <a:off x="35814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2</a:t>
            </a:r>
          </a:p>
        </p:txBody>
      </p:sp>
      <p:sp>
        <p:nvSpPr>
          <p:cNvPr id="16" name="Text Box 58"/>
          <p:cNvSpPr txBox="1">
            <a:spLocks noChangeArrowheads="1"/>
          </p:cNvSpPr>
          <p:nvPr/>
        </p:nvSpPr>
        <p:spPr bwMode="auto">
          <a:xfrm>
            <a:off x="5257800" y="6003925"/>
            <a:ext cx="22098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a:t>Thursday</a:t>
            </a:r>
          </a:p>
          <a:p>
            <a:pPr algn="ctr">
              <a:spcBef>
                <a:spcPct val="50000"/>
              </a:spcBef>
            </a:pPr>
            <a:r>
              <a:rPr lang="en-US" altLang="en-US" sz="1200"/>
              <a:t>Week 3</a:t>
            </a:r>
          </a:p>
        </p:txBody>
      </p:sp>
      <p:sp>
        <p:nvSpPr>
          <p:cNvPr id="17" name="Text Box 59"/>
          <p:cNvSpPr txBox="1">
            <a:spLocks noChangeArrowheads="1"/>
          </p:cNvSpPr>
          <p:nvPr/>
        </p:nvSpPr>
        <p:spPr bwMode="auto">
          <a:xfrm rot="16200000">
            <a:off x="1232053" y="2194722"/>
            <a:ext cx="46166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endParaRPr lang="en-US" altLang="en-US"/>
          </a:p>
        </p:txBody>
      </p:sp>
      <p:sp>
        <p:nvSpPr>
          <p:cNvPr id="18" name="Text Box 60"/>
          <p:cNvSpPr txBox="1">
            <a:spLocks noChangeArrowheads="1"/>
          </p:cNvSpPr>
          <p:nvPr/>
        </p:nvSpPr>
        <p:spPr bwMode="auto">
          <a:xfrm rot="16202396">
            <a:off x="-148853" y="3462399"/>
            <a:ext cx="3877985" cy="38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square">
            <a:spAutoFit/>
          </a:bodyPr>
          <a:lstStyle/>
          <a:p>
            <a:pPr>
              <a:spcBef>
                <a:spcPts val="0"/>
              </a:spcBef>
            </a:pPr>
            <a:r>
              <a:rPr lang="en-US" altLang="en-US" sz="1200" dirty="0"/>
              <a:t>5 </a:t>
            </a:r>
          </a:p>
          <a:p>
            <a:pPr>
              <a:spcBef>
                <a:spcPts val="0"/>
              </a:spcBef>
            </a:pPr>
            <a:r>
              <a:rPr lang="en-US" altLang="en-US" sz="1200" dirty="0"/>
              <a:t>10 15 20 25 30 35 40 45 50 55 60 65 70 75 80 85 90 95 100</a:t>
            </a:r>
          </a:p>
        </p:txBody>
      </p:sp>
      <p:sp>
        <p:nvSpPr>
          <p:cNvPr id="19" name="Line 61"/>
          <p:cNvSpPr>
            <a:spLocks noChangeShapeType="1"/>
          </p:cNvSpPr>
          <p:nvPr/>
        </p:nvSpPr>
        <p:spPr bwMode="auto">
          <a:xfrm flipV="1">
            <a:off x="37338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62"/>
          <p:cNvSpPr>
            <a:spLocks noChangeShapeType="1"/>
          </p:cNvSpPr>
          <p:nvPr/>
        </p:nvSpPr>
        <p:spPr bwMode="auto">
          <a:xfrm flipV="1">
            <a:off x="55626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63"/>
          <p:cNvSpPr>
            <a:spLocks noChangeShapeType="1"/>
          </p:cNvSpPr>
          <p:nvPr/>
        </p:nvSpPr>
        <p:spPr bwMode="auto">
          <a:xfrm flipV="1">
            <a:off x="7391400" y="1752600"/>
            <a:ext cx="0" cy="3733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AutoShape 64"/>
          <p:cNvSpPr>
            <a:spLocks noChangeArrowheads="1"/>
          </p:cNvSpPr>
          <p:nvPr/>
        </p:nvSpPr>
        <p:spPr bwMode="auto">
          <a:xfrm>
            <a:off x="1981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3" name="Text Box 65"/>
          <p:cNvSpPr txBox="1">
            <a:spLocks noChangeArrowheads="1"/>
          </p:cNvSpPr>
          <p:nvPr/>
        </p:nvSpPr>
        <p:spPr bwMode="auto">
          <a:xfrm>
            <a:off x="530879" y="3276602"/>
            <a:ext cx="1104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400" dirty="0"/>
              <a:t>Slices/hour</a:t>
            </a:r>
          </a:p>
        </p:txBody>
      </p:sp>
      <p:sp>
        <p:nvSpPr>
          <p:cNvPr id="24" name="Text Box 66"/>
          <p:cNvSpPr txBox="1">
            <a:spLocks noChangeArrowheads="1"/>
          </p:cNvSpPr>
          <p:nvPr/>
        </p:nvSpPr>
        <p:spPr bwMode="auto">
          <a:xfrm>
            <a:off x="7924800" y="5486402"/>
            <a:ext cx="990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400"/>
              <a:t>Time</a:t>
            </a:r>
          </a:p>
        </p:txBody>
      </p:sp>
      <p:sp>
        <p:nvSpPr>
          <p:cNvPr id="25" name="AutoShape 67"/>
          <p:cNvSpPr>
            <a:spLocks noChangeArrowheads="1"/>
          </p:cNvSpPr>
          <p:nvPr/>
        </p:nvSpPr>
        <p:spPr bwMode="auto">
          <a:xfrm>
            <a:off x="21336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6" name="AutoShape 68"/>
          <p:cNvSpPr>
            <a:spLocks noChangeArrowheads="1"/>
          </p:cNvSpPr>
          <p:nvPr/>
        </p:nvSpPr>
        <p:spPr bwMode="auto">
          <a:xfrm>
            <a:off x="23622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7" name="AutoShape 69"/>
          <p:cNvSpPr>
            <a:spLocks noChangeArrowheads="1"/>
          </p:cNvSpPr>
          <p:nvPr/>
        </p:nvSpPr>
        <p:spPr bwMode="auto">
          <a:xfrm>
            <a:off x="25908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8" name="AutoShape 70"/>
          <p:cNvSpPr>
            <a:spLocks noChangeArrowheads="1"/>
          </p:cNvSpPr>
          <p:nvPr/>
        </p:nvSpPr>
        <p:spPr bwMode="auto">
          <a:xfrm>
            <a:off x="2819400" y="4419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29" name="AutoShape 71"/>
          <p:cNvSpPr>
            <a:spLocks noChangeArrowheads="1"/>
          </p:cNvSpPr>
          <p:nvPr/>
        </p:nvSpPr>
        <p:spPr bwMode="auto">
          <a:xfrm>
            <a:off x="3048000" y="3505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0" name="AutoShape 72"/>
          <p:cNvSpPr>
            <a:spLocks noChangeArrowheads="1"/>
          </p:cNvSpPr>
          <p:nvPr/>
        </p:nvSpPr>
        <p:spPr bwMode="auto">
          <a:xfrm>
            <a:off x="3200400" y="2362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1" name="AutoShape 73"/>
          <p:cNvSpPr>
            <a:spLocks noChangeArrowheads="1"/>
          </p:cNvSpPr>
          <p:nvPr/>
        </p:nvSpPr>
        <p:spPr bwMode="auto">
          <a:xfrm>
            <a:off x="3352800" y="3657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2" name="AutoShape 74"/>
          <p:cNvSpPr>
            <a:spLocks noChangeArrowheads="1"/>
          </p:cNvSpPr>
          <p:nvPr/>
        </p:nvSpPr>
        <p:spPr bwMode="auto">
          <a:xfrm>
            <a:off x="3505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3" name="AutoShape 75"/>
          <p:cNvSpPr>
            <a:spLocks noChangeArrowheads="1"/>
          </p:cNvSpPr>
          <p:nvPr/>
        </p:nvSpPr>
        <p:spPr bwMode="auto">
          <a:xfrm>
            <a:off x="38862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4" name="AutoShape 76"/>
          <p:cNvSpPr>
            <a:spLocks noChangeArrowheads="1"/>
          </p:cNvSpPr>
          <p:nvPr/>
        </p:nvSpPr>
        <p:spPr bwMode="auto">
          <a:xfrm>
            <a:off x="4038600" y="5257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5" name="AutoShape 77"/>
          <p:cNvSpPr>
            <a:spLocks noChangeArrowheads="1"/>
          </p:cNvSpPr>
          <p:nvPr/>
        </p:nvSpPr>
        <p:spPr bwMode="auto">
          <a:xfrm>
            <a:off x="42672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6" name="AutoShape 78"/>
          <p:cNvSpPr>
            <a:spLocks noChangeArrowheads="1"/>
          </p:cNvSpPr>
          <p:nvPr/>
        </p:nvSpPr>
        <p:spPr bwMode="auto">
          <a:xfrm>
            <a:off x="4495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7" name="AutoShape 79"/>
          <p:cNvSpPr>
            <a:spLocks noChangeArrowheads="1"/>
          </p:cNvSpPr>
          <p:nvPr/>
        </p:nvSpPr>
        <p:spPr bwMode="auto">
          <a:xfrm>
            <a:off x="4800600" y="4495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8" name="AutoShape 80"/>
          <p:cNvSpPr>
            <a:spLocks noChangeArrowheads="1"/>
          </p:cNvSpPr>
          <p:nvPr/>
        </p:nvSpPr>
        <p:spPr bwMode="auto">
          <a:xfrm>
            <a:off x="49530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39" name="AutoShape 81"/>
          <p:cNvSpPr>
            <a:spLocks noChangeArrowheads="1"/>
          </p:cNvSpPr>
          <p:nvPr/>
        </p:nvSpPr>
        <p:spPr bwMode="auto">
          <a:xfrm>
            <a:off x="51054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0" name="AutoShape 82"/>
          <p:cNvSpPr>
            <a:spLocks noChangeArrowheads="1"/>
          </p:cNvSpPr>
          <p:nvPr/>
        </p:nvSpPr>
        <p:spPr bwMode="auto">
          <a:xfrm>
            <a:off x="5257800" y="5334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1" name="AutoShape 83"/>
          <p:cNvSpPr>
            <a:spLocks noChangeArrowheads="1"/>
          </p:cNvSpPr>
          <p:nvPr/>
        </p:nvSpPr>
        <p:spPr bwMode="auto">
          <a:xfrm>
            <a:off x="5410200" y="5410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2" name="AutoShape 84"/>
          <p:cNvSpPr>
            <a:spLocks noChangeArrowheads="1"/>
          </p:cNvSpPr>
          <p:nvPr/>
        </p:nvSpPr>
        <p:spPr bwMode="auto">
          <a:xfrm>
            <a:off x="5638800" y="50292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3" name="AutoShape 85"/>
          <p:cNvSpPr>
            <a:spLocks noChangeArrowheads="1"/>
          </p:cNvSpPr>
          <p:nvPr/>
        </p:nvSpPr>
        <p:spPr bwMode="auto">
          <a:xfrm>
            <a:off x="5791200" y="5105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4" name="AutoShape 86"/>
          <p:cNvSpPr>
            <a:spLocks noChangeArrowheads="1"/>
          </p:cNvSpPr>
          <p:nvPr/>
        </p:nvSpPr>
        <p:spPr bwMode="auto">
          <a:xfrm>
            <a:off x="6019800" y="4953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5" name="AutoShape 87"/>
          <p:cNvSpPr>
            <a:spLocks noChangeArrowheads="1"/>
          </p:cNvSpPr>
          <p:nvPr/>
        </p:nvSpPr>
        <p:spPr bwMode="auto">
          <a:xfrm>
            <a:off x="6248400" y="41910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6" name="AutoShape 88"/>
          <p:cNvSpPr>
            <a:spLocks noChangeArrowheads="1"/>
          </p:cNvSpPr>
          <p:nvPr/>
        </p:nvSpPr>
        <p:spPr bwMode="auto">
          <a:xfrm>
            <a:off x="6477000" y="3276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7" name="AutoShape 90"/>
          <p:cNvSpPr>
            <a:spLocks noChangeArrowheads="1"/>
          </p:cNvSpPr>
          <p:nvPr/>
        </p:nvSpPr>
        <p:spPr bwMode="auto">
          <a:xfrm>
            <a:off x="6858000" y="2057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8" name="AutoShape 91"/>
          <p:cNvSpPr>
            <a:spLocks noChangeArrowheads="1"/>
          </p:cNvSpPr>
          <p:nvPr/>
        </p:nvSpPr>
        <p:spPr bwMode="auto">
          <a:xfrm>
            <a:off x="7010400" y="24384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49" name="AutoShape 92"/>
          <p:cNvSpPr>
            <a:spLocks noChangeArrowheads="1"/>
          </p:cNvSpPr>
          <p:nvPr/>
        </p:nvSpPr>
        <p:spPr bwMode="auto">
          <a:xfrm>
            <a:off x="7162800" y="51816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
        <p:nvSpPr>
          <p:cNvPr id="50" name="AutoShape 93"/>
          <p:cNvSpPr>
            <a:spLocks noChangeArrowheads="1"/>
          </p:cNvSpPr>
          <p:nvPr/>
        </p:nvSpPr>
        <p:spPr bwMode="auto">
          <a:xfrm>
            <a:off x="6705600" y="1828800"/>
            <a:ext cx="76200" cy="76200"/>
          </a:xfrm>
          <a:prstGeom prst="octagon">
            <a:avLst>
              <a:gd name="adj" fmla="val 29287"/>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2"/>
              </a:solidFill>
            </a:endParaRPr>
          </a:p>
        </p:txBody>
      </p:sp>
    </p:spTree>
    <p:extLst>
      <p:ext uri="{BB962C8B-B14F-4D97-AF65-F5344CB8AC3E}">
        <p14:creationId xmlns:p14="http://schemas.microsoft.com/office/powerpoint/2010/main" val="3173202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20" name="Picture 4" descr="Image result for Design of Experi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950232"/>
            <a:ext cx="2514600" cy="2688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p:cNvSpPr>
            <a:spLocks noGrp="1"/>
          </p:cNvSpPr>
          <p:nvPr>
            <p:ph type="title"/>
          </p:nvPr>
        </p:nvSpPr>
        <p:spPr/>
        <p:txBody>
          <a:bodyPr>
            <a:normAutofit/>
          </a:bodyPr>
          <a:lstStyle/>
          <a:p>
            <a:pPr algn="l"/>
            <a:r>
              <a:rPr lang="en-US" sz="3600" dirty="0"/>
              <a:t>DOE</a:t>
            </a:r>
          </a:p>
        </p:txBody>
      </p:sp>
      <p:sp>
        <p:nvSpPr>
          <p:cNvPr id="3" name="Content Placeholder 2"/>
          <p:cNvSpPr>
            <a:spLocks noGrp="1"/>
          </p:cNvSpPr>
          <p:nvPr>
            <p:ph idx="1"/>
          </p:nvPr>
        </p:nvSpPr>
        <p:spPr/>
        <p:txBody>
          <a:bodyPr>
            <a:normAutofit/>
          </a:bodyPr>
          <a:lstStyle/>
          <a:p>
            <a:pPr marL="0" indent="0">
              <a:buNone/>
            </a:pPr>
            <a:r>
              <a:rPr lang="en-IN" sz="2400" dirty="0"/>
              <a:t>Design of Experiments is an analytical technique, which aims using testing (experiments) to test different values ​​of quality system or product.</a:t>
            </a:r>
          </a:p>
          <a:p>
            <a:r>
              <a:rPr lang="en-IN" sz="2400" dirty="0"/>
              <a:t>Reduce time and cost, design and testing of a product or system</a:t>
            </a:r>
          </a:p>
          <a:p>
            <a:r>
              <a:rPr lang="en-IN" sz="2400" dirty="0"/>
              <a:t>Improving the quality of a product or system</a:t>
            </a:r>
          </a:p>
          <a:p>
            <a:r>
              <a:rPr lang="en-IN" sz="2400" dirty="0"/>
              <a:t>Reducing the cost of pilot series </a:t>
            </a:r>
          </a:p>
          <a:p>
            <a:pPr marL="0" indent="0">
              <a:buNone/>
            </a:pPr>
            <a:endParaRPr lang="en-US" sz="24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93</a:t>
            </a:fld>
            <a:endParaRPr lang="en-US" altLang="en-US"/>
          </a:p>
        </p:txBody>
      </p:sp>
    </p:spTree>
    <p:extLst>
      <p:ext uri="{BB962C8B-B14F-4D97-AF65-F5344CB8AC3E}">
        <p14:creationId xmlns:p14="http://schemas.microsoft.com/office/powerpoint/2010/main" val="7751805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Mind Map</a:t>
            </a:r>
          </a:p>
        </p:txBody>
      </p:sp>
      <p:pic>
        <p:nvPicPr>
          <p:cNvPr id="866306" name="Picture 2" descr="Image result for mind map"/>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04377" y="990600"/>
            <a:ext cx="7335245" cy="5105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spTree>
    <p:extLst>
      <p:ext uri="{BB962C8B-B14F-4D97-AF65-F5344CB8AC3E}">
        <p14:creationId xmlns:p14="http://schemas.microsoft.com/office/powerpoint/2010/main" val="3999821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PESTLE</a:t>
            </a:r>
          </a:p>
        </p:txBody>
      </p:sp>
      <p:sp>
        <p:nvSpPr>
          <p:cNvPr id="3" name="Content Placeholder 2"/>
          <p:cNvSpPr>
            <a:spLocks noGrp="1"/>
          </p:cNvSpPr>
          <p:nvPr>
            <p:ph idx="1"/>
          </p:nvPr>
        </p:nvSpPr>
        <p:spPr/>
        <p:txBody>
          <a:bodyPr>
            <a:normAutofit/>
          </a:bodyPr>
          <a:lstStyle/>
          <a:p>
            <a:pPr marL="0" indent="0">
              <a:buNone/>
            </a:pPr>
            <a:r>
              <a:rPr lang="en-IN" sz="2800" dirty="0"/>
              <a:t>PESTLE Analysis is an analytical technique used for the strategic analysis of organizational surroundings. </a:t>
            </a:r>
          </a:p>
          <a:p>
            <a:r>
              <a:rPr lang="en-IN" sz="2800" u="sng" dirty="0"/>
              <a:t>P</a:t>
            </a:r>
            <a:r>
              <a:rPr lang="en-IN" sz="2800" dirty="0"/>
              <a:t>olitical</a:t>
            </a:r>
          </a:p>
          <a:p>
            <a:r>
              <a:rPr lang="en-IN" sz="2800" u="sng" dirty="0"/>
              <a:t>E</a:t>
            </a:r>
            <a:r>
              <a:rPr lang="en-IN" sz="2800" dirty="0"/>
              <a:t>conomical</a:t>
            </a:r>
          </a:p>
          <a:p>
            <a:r>
              <a:rPr lang="en-IN" sz="2800" u="sng" dirty="0"/>
              <a:t>S</a:t>
            </a:r>
            <a:r>
              <a:rPr lang="en-IN" sz="2800" dirty="0"/>
              <a:t>ocial</a:t>
            </a:r>
          </a:p>
          <a:p>
            <a:r>
              <a:rPr lang="en-IN" sz="2800" u="sng" dirty="0"/>
              <a:t>T</a:t>
            </a:r>
            <a:r>
              <a:rPr lang="en-IN" sz="2800" dirty="0"/>
              <a:t>echnological</a:t>
            </a:r>
          </a:p>
          <a:p>
            <a:r>
              <a:rPr lang="en-IN" sz="2800" u="sng" dirty="0"/>
              <a:t>L</a:t>
            </a:r>
            <a:r>
              <a:rPr lang="en-IN" sz="2800" dirty="0"/>
              <a:t>egal</a:t>
            </a:r>
          </a:p>
          <a:p>
            <a:r>
              <a:rPr lang="en-IN" sz="2800" u="sng" dirty="0"/>
              <a:t>E</a:t>
            </a:r>
            <a:r>
              <a:rPr lang="en-IN" sz="2800" dirty="0"/>
              <a:t>cological</a:t>
            </a:r>
            <a:endParaRPr lang="en-US" sz="2800" dirty="0"/>
          </a:p>
        </p:txBody>
      </p:sp>
      <p:sp>
        <p:nvSpPr>
          <p:cNvPr id="7"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sp>
        <p:nvSpPr>
          <p:cNvPr id="6" name="AutoShape 4" descr="Image result for pestle analysi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81671" name="Picture 7" descr="E:\Images\Picture11 (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766" y="2133600"/>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89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QFD (Quality Function Deployment)</a:t>
            </a:r>
          </a:p>
        </p:txBody>
      </p:sp>
      <p:sp>
        <p:nvSpPr>
          <p:cNvPr id="3" name="Content Placeholder 2"/>
          <p:cNvSpPr>
            <a:spLocks noGrp="1"/>
          </p:cNvSpPr>
          <p:nvPr>
            <p:ph idx="1"/>
          </p:nvPr>
        </p:nvSpPr>
        <p:spPr/>
        <p:txBody>
          <a:bodyPr>
            <a:normAutofit/>
          </a:bodyPr>
          <a:lstStyle/>
          <a:p>
            <a:pPr marL="0" indent="0">
              <a:buNone/>
            </a:pPr>
            <a:r>
              <a:rPr lang="en-IN" dirty="0"/>
              <a:t>QFD is used for quality planning in the development of customer requirements into product requirements. It therefore converts </a:t>
            </a:r>
            <a:r>
              <a:rPr lang="en-IN" b="1" dirty="0"/>
              <a:t>customer requirements to product characteristics</a:t>
            </a:r>
            <a:r>
              <a:rPr lang="en-IN" dirty="0"/>
              <a:t>. This method</a:t>
            </a:r>
          </a:p>
          <a:p>
            <a:r>
              <a:rPr lang="en-IN" sz="2800" dirty="0"/>
              <a:t>Reducing the number of product changes</a:t>
            </a:r>
          </a:p>
          <a:p>
            <a:r>
              <a:rPr lang="en-IN" sz="2800" dirty="0"/>
              <a:t>Reducing the cost of the product development</a:t>
            </a:r>
          </a:p>
          <a:p>
            <a:r>
              <a:rPr lang="en-IN" sz="2800" dirty="0"/>
              <a:t>Shorten the product development time</a:t>
            </a:r>
          </a:p>
          <a:p>
            <a:r>
              <a:rPr lang="en-IN" sz="2800" dirty="0"/>
              <a:t>Transfer the customer requirements into the final product</a:t>
            </a:r>
          </a:p>
          <a:p>
            <a:endParaRPr lang="en-US"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Tree>
    <p:extLst>
      <p:ext uri="{BB962C8B-B14F-4D97-AF65-F5344CB8AC3E}">
        <p14:creationId xmlns:p14="http://schemas.microsoft.com/office/powerpoint/2010/main" val="26593824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QFD</a:t>
            </a:r>
          </a:p>
        </p:txBody>
      </p:sp>
      <p:pic>
        <p:nvPicPr>
          <p:cNvPr id="865282" name="Picture 2" descr="Image result for qfd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81050" y="1447800"/>
            <a:ext cx="75819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spTree>
    <p:extLst>
      <p:ext uri="{BB962C8B-B14F-4D97-AF65-F5344CB8AC3E}">
        <p14:creationId xmlns:p14="http://schemas.microsoft.com/office/powerpoint/2010/main" val="3445158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Value Stream Mapping (VSM) </a:t>
            </a:r>
          </a:p>
        </p:txBody>
      </p:sp>
      <p:sp>
        <p:nvSpPr>
          <p:cNvPr id="3" name="Content Placeholder 2"/>
          <p:cNvSpPr>
            <a:spLocks noGrp="1"/>
          </p:cNvSpPr>
          <p:nvPr>
            <p:ph idx="1"/>
          </p:nvPr>
        </p:nvSpPr>
        <p:spPr/>
        <p:txBody>
          <a:bodyPr>
            <a:normAutofit/>
          </a:bodyPr>
          <a:lstStyle/>
          <a:p>
            <a:pPr marL="0" indent="0">
              <a:lnSpc>
                <a:spcPct val="150000"/>
              </a:lnSpc>
              <a:buNone/>
            </a:pPr>
            <a:r>
              <a:rPr lang="en-IN" sz="2800" dirty="0"/>
              <a:t>It uses a graphical display of the </a:t>
            </a:r>
            <a:r>
              <a:rPr lang="en-IN" sz="2800" b="1" dirty="0"/>
              <a:t>flow value (flow value visualization)</a:t>
            </a:r>
            <a:r>
              <a:rPr lang="en-IN" sz="2800" dirty="0"/>
              <a:t>, which can be financial, material, information or other and it helps deeper understanding of the entire flow of the production processes that pass through the entire organization and its relation to the organizational management system, </a:t>
            </a:r>
            <a:r>
              <a:rPr lang="en-IN" sz="2800" dirty="0">
                <a:hlinkClick r:id="rId2" tooltip="Planning"/>
              </a:rPr>
              <a:t>planning</a:t>
            </a:r>
            <a:r>
              <a:rPr lang="en-IN" sz="2800" dirty="0"/>
              <a:t> and customer requirements.</a:t>
            </a:r>
            <a:endParaRPr lang="en-US" sz="2800" dirty="0"/>
          </a:p>
        </p:txBody>
      </p:sp>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98</a:t>
            </a:fld>
            <a:endParaRPr lang="en-US" altLang="en-US"/>
          </a:p>
        </p:txBody>
      </p:sp>
    </p:spTree>
    <p:extLst>
      <p:ext uri="{BB962C8B-B14F-4D97-AF65-F5344CB8AC3E}">
        <p14:creationId xmlns:p14="http://schemas.microsoft.com/office/powerpoint/2010/main" val="1484101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a:t>Value Stream Mapping (VSM) </a:t>
            </a:r>
          </a:p>
        </p:txBody>
      </p:sp>
      <p:pic>
        <p:nvPicPr>
          <p:cNvPr id="861186" name="Picture 2" descr="How to map a process using value stream mapp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3000" y="1036813"/>
            <a:ext cx="7391399" cy="513227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p:cNvSpPr>
            <a:spLocks noGrp="1"/>
          </p:cNvSpPr>
          <p:nvPr>
            <p:ph type="ftr" sz="quarter" idx="11"/>
          </p:nvPr>
        </p:nvSpPr>
        <p:spPr>
          <a:prstGeom prst="rect">
            <a:avLst/>
          </a:prstGeom>
        </p:spPr>
        <p:txBody>
          <a:bodyPr/>
          <a:lstStyle>
            <a:lvl1pPr>
              <a:defRPr sz="1000"/>
            </a:lvl1pPr>
          </a:lstStyle>
          <a:p>
            <a:pPr>
              <a:defRPr/>
            </a:pPr>
            <a:r>
              <a:rPr lang="en-IN"/>
              <a:t>Copyright 2016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99</a:t>
            </a:fld>
            <a:endParaRPr lang="en-US" altLang="en-US"/>
          </a:p>
        </p:txBody>
      </p:sp>
    </p:spTree>
    <p:extLst>
      <p:ext uri="{BB962C8B-B14F-4D97-AF65-F5344CB8AC3E}">
        <p14:creationId xmlns:p14="http://schemas.microsoft.com/office/powerpoint/2010/main" val="2118346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3D TRANSITION" val="DemoDissolvingFlyThru.p3d 0"/>
  <p:tag name="POWER3D OPTIONS" val="Medium "/>
  <p:tag name="POWER3D IMAGE0" val="Pwrtrans.tga"/>
  <p:tag name="POWER3D SOUND" val="Dissolving Fly Thru"/>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6019</TotalTime>
  <Words>8014</Words>
  <Application>Microsoft Office PowerPoint</Application>
  <PresentationFormat>On-screen Show (4:3)</PresentationFormat>
  <Paragraphs>1846</Paragraphs>
  <Slides>176</Slides>
  <Notes>69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4</vt:i4>
      </vt:variant>
      <vt:variant>
        <vt:lpstr>Slide Titles</vt:lpstr>
      </vt:variant>
      <vt:variant>
        <vt:i4>176</vt:i4>
      </vt:variant>
    </vt:vector>
  </HeadingPairs>
  <TitlesOfParts>
    <vt:vector size="193" baseType="lpstr">
      <vt:lpstr>Arial Unicode MS</vt:lpstr>
      <vt:lpstr>Microsoft YaHei</vt:lpstr>
      <vt:lpstr>Arial</vt:lpstr>
      <vt:lpstr>Arial Black</vt:lpstr>
      <vt:lpstr>Book Antiqua</vt:lpstr>
      <vt:lpstr>Calibri</vt:lpstr>
      <vt:lpstr>Kabel Bk BT</vt:lpstr>
      <vt:lpstr>Maiandra GD</vt:lpstr>
      <vt:lpstr>Times New Roman</vt:lpstr>
      <vt:lpstr>Trebuchet MS</vt:lpstr>
      <vt:lpstr>Verdana</vt:lpstr>
      <vt:lpstr>Wingdings</vt:lpstr>
      <vt:lpstr>Office Theme</vt:lpstr>
      <vt:lpstr>Visio</vt:lpstr>
      <vt:lpstr>Worksheet</vt:lpstr>
      <vt:lpstr>Clip</vt:lpstr>
      <vt:lpstr>Chart</vt:lpstr>
      <vt:lpstr>PowerPoint Presentation</vt:lpstr>
      <vt:lpstr>Ground Rule</vt:lpstr>
      <vt:lpstr>Our Values for This Project</vt:lpstr>
      <vt:lpstr>Workshop Agenda</vt:lpstr>
      <vt:lpstr>Top 10 Reasons NOT to Use Project Management</vt:lpstr>
      <vt:lpstr>Why do Projects fail?</vt:lpstr>
      <vt:lpstr>Value of Delivered and non-used Features</vt:lpstr>
      <vt:lpstr>PowerPoint Presentation</vt:lpstr>
      <vt:lpstr>Introduction to Project Management Framework</vt:lpstr>
      <vt:lpstr>What is a Project?</vt:lpstr>
      <vt:lpstr>Source of Project?</vt:lpstr>
      <vt:lpstr>Project From Idea to Deliverable</vt:lpstr>
      <vt:lpstr>Project vs Operations</vt:lpstr>
      <vt:lpstr>Project Constraints</vt:lpstr>
      <vt:lpstr>What is Project Management?</vt:lpstr>
      <vt:lpstr>Project From Initiation to Closure</vt:lpstr>
      <vt:lpstr>Project Phases</vt:lpstr>
      <vt:lpstr>Understanding Project Lifecycle</vt:lpstr>
      <vt:lpstr>Who are Stakeholders?</vt:lpstr>
      <vt:lpstr>Stakeholders</vt:lpstr>
      <vt:lpstr>Let's Prepare Stakeholder Register</vt:lpstr>
      <vt:lpstr>Value Delivery &amp; Project Life Cycle</vt:lpstr>
      <vt:lpstr>Project Lifecycle (PLC) &amp; Level of Activities</vt:lpstr>
      <vt:lpstr>Typical Costing &amp; Staffing across PLC</vt:lpstr>
      <vt:lpstr>Risk, Cost of Change in PLC</vt:lpstr>
      <vt:lpstr>Project Success Rate &amp; Organizational Types</vt:lpstr>
      <vt:lpstr>Organizational Influence</vt:lpstr>
      <vt:lpstr>Progressive Elaboration</vt:lpstr>
      <vt:lpstr>Rolling Wave Planning</vt:lpstr>
      <vt:lpstr>Project Data, Information, Report</vt:lpstr>
      <vt:lpstr>Project Management Plan</vt:lpstr>
      <vt:lpstr>Subsidiary Plan</vt:lpstr>
      <vt:lpstr>Management by Exception</vt:lpstr>
      <vt:lpstr>Organizational Process Assets</vt:lpstr>
      <vt:lpstr>Enterprise Environmental Factors</vt:lpstr>
      <vt:lpstr>What are EEFs &amp; OPAs of My Project?</vt:lpstr>
      <vt:lpstr>Project Selection Criteria</vt:lpstr>
      <vt:lpstr>Project Manager Responsibilities</vt:lpstr>
      <vt:lpstr>10 Aspects of Project</vt:lpstr>
      <vt:lpstr>Process Groups</vt:lpstr>
      <vt:lpstr>Project Initiation</vt:lpstr>
      <vt:lpstr>Project Charter</vt:lpstr>
      <vt:lpstr>Project Charter Template</vt:lpstr>
      <vt:lpstr>Understand Project Boundary</vt:lpstr>
      <vt:lpstr>Prepare Project Charter</vt:lpstr>
      <vt:lpstr>Project Planning</vt:lpstr>
      <vt:lpstr>Scope Aspect</vt:lpstr>
      <vt:lpstr>Scope of Work</vt:lpstr>
      <vt:lpstr>The Work Breakdown Structure</vt:lpstr>
      <vt:lpstr>WBS Types</vt:lpstr>
      <vt:lpstr>Phase oriented WBS</vt:lpstr>
      <vt:lpstr>Department oriented WBS</vt:lpstr>
      <vt:lpstr>Subproject Oriented WBS</vt:lpstr>
      <vt:lpstr>My Tools &amp; Techniques</vt:lpstr>
      <vt:lpstr>Requirement Traceability Matrix</vt:lpstr>
      <vt:lpstr>Let's Define Success Criteria / Setup RTM for our project</vt:lpstr>
      <vt:lpstr>Time Aspect</vt:lpstr>
      <vt:lpstr>Critical Path</vt:lpstr>
      <vt:lpstr>Critical Path – Longest Path, Zero Float</vt:lpstr>
      <vt:lpstr>Discussion/Excertise-16</vt:lpstr>
      <vt:lpstr>Network Exercise - solution</vt:lpstr>
      <vt:lpstr>Facts/Tips for Critical Path</vt:lpstr>
      <vt:lpstr>My Tools &amp; Techniques</vt:lpstr>
      <vt:lpstr>Resource Optimization Techniques</vt:lpstr>
      <vt:lpstr>Estimation Techniques</vt:lpstr>
      <vt:lpstr>Critical Path Identification/ Optimization</vt:lpstr>
      <vt:lpstr>Cost Aspect</vt:lpstr>
      <vt:lpstr>My Tools &amp; Techniques</vt:lpstr>
      <vt:lpstr>Project Cost Estimation Ranges</vt:lpstr>
      <vt:lpstr>Type of Costs</vt:lpstr>
      <vt:lpstr>Classification: Type of Cost</vt:lpstr>
      <vt:lpstr>Classification: Type of Cost</vt:lpstr>
      <vt:lpstr>Total Cost of Ownership</vt:lpstr>
      <vt:lpstr>Let's Discuss Cost Component of our Project</vt:lpstr>
      <vt:lpstr>Connecting dots ….. Estimation, Range, Confidence, Assumptions</vt:lpstr>
      <vt:lpstr>Quality Aspect</vt:lpstr>
      <vt:lpstr>7 Basic Quality Tools</vt:lpstr>
      <vt:lpstr>PowerPoint Presentation</vt:lpstr>
      <vt:lpstr>Check Sheet</vt:lpstr>
      <vt:lpstr>Histogram</vt:lpstr>
      <vt:lpstr>Histogram</vt:lpstr>
      <vt:lpstr>Histogram</vt:lpstr>
      <vt:lpstr>Pareto Chart</vt:lpstr>
      <vt:lpstr>Pareto Chart</vt:lpstr>
      <vt:lpstr>Pareto Chart</vt:lpstr>
      <vt:lpstr>Scattered Diagram</vt:lpstr>
      <vt:lpstr>Flowchart</vt:lpstr>
      <vt:lpstr>Fishbone Diagram</vt:lpstr>
      <vt:lpstr>Control Chart</vt:lpstr>
      <vt:lpstr>Control Chart</vt:lpstr>
      <vt:lpstr>Some Other Analytical Tools</vt:lpstr>
      <vt:lpstr>Run Charts</vt:lpstr>
      <vt:lpstr>DOE</vt:lpstr>
      <vt:lpstr>Mind Map</vt:lpstr>
      <vt:lpstr>PESTLE</vt:lpstr>
      <vt:lpstr>QFD (Quality Function Deployment)</vt:lpstr>
      <vt:lpstr>QFD</vt:lpstr>
      <vt:lpstr>Value Stream Mapping (VSM) </vt:lpstr>
      <vt:lpstr>Value Stream Mapping (VSM) </vt:lpstr>
      <vt:lpstr>Value Chain Analysis</vt:lpstr>
      <vt:lpstr>Variance Analysis</vt:lpstr>
      <vt:lpstr>What if Scenario Analysis</vt:lpstr>
      <vt:lpstr>Decision Tree</vt:lpstr>
      <vt:lpstr>Human Resource Aspect</vt:lpstr>
      <vt:lpstr>My Tools &amp; Techniques</vt:lpstr>
      <vt:lpstr>Types of Power</vt:lpstr>
      <vt:lpstr>Responsibility Assignment Matrix - RAM</vt:lpstr>
      <vt:lpstr>RAM for My Project</vt:lpstr>
      <vt:lpstr>Team Development / Tuckman Model</vt:lpstr>
      <vt:lpstr>How to create cohesiveness and sense of team-play in my Team?</vt:lpstr>
      <vt:lpstr>Communication &amp; Stakeholder Aspect</vt:lpstr>
      <vt:lpstr>My Tools &amp; Techniques</vt:lpstr>
      <vt:lpstr>Risk Aspect</vt:lpstr>
      <vt:lpstr>PowerPoint Presentation</vt:lpstr>
      <vt:lpstr>Who likes suprises?</vt:lpstr>
      <vt:lpstr>Every Project has risks associated with it! </vt:lpstr>
      <vt:lpstr>My Tools &amp; Techniques</vt:lpstr>
      <vt:lpstr>Risk Event / Impact matrix</vt:lpstr>
      <vt:lpstr>Risk Management Process</vt:lpstr>
      <vt:lpstr>Risk Estimation</vt:lpstr>
      <vt:lpstr>Risk Prioritization</vt:lpstr>
      <vt:lpstr>Good Risk Management Practices</vt:lpstr>
      <vt:lpstr>Bad excuses in Risk Management</vt:lpstr>
      <vt:lpstr>Risk Response Strategies</vt:lpstr>
      <vt:lpstr>Let's Prepare a Risk Register</vt:lpstr>
      <vt:lpstr>Procurement Aspect</vt:lpstr>
      <vt:lpstr>My Tools &amp; Techniques</vt:lpstr>
      <vt:lpstr>Contract type &amp; Risk</vt:lpstr>
      <vt:lpstr>What service/product we procure? What kind of contract is that? Who makes decision of completeness of work?</vt:lpstr>
      <vt:lpstr>Project Execution</vt:lpstr>
      <vt:lpstr>Perception Management</vt:lpstr>
      <vt:lpstr>What do you see?</vt:lpstr>
      <vt:lpstr>Perception Management Steps</vt:lpstr>
      <vt:lpstr>Overall Aspect</vt:lpstr>
      <vt:lpstr>My Tools &amp; Techniques</vt:lpstr>
      <vt:lpstr>Quality Aspect</vt:lpstr>
      <vt:lpstr>Human Resource Aspect</vt:lpstr>
      <vt:lpstr>My Tools &amp; Techniques</vt:lpstr>
      <vt:lpstr>Stages of Team Development</vt:lpstr>
      <vt:lpstr>Conflict Management</vt:lpstr>
      <vt:lpstr>Conflict Management</vt:lpstr>
      <vt:lpstr>Conflict Management</vt:lpstr>
      <vt:lpstr>Conflict Resolution</vt:lpstr>
      <vt:lpstr>Conflict Resolution</vt:lpstr>
      <vt:lpstr>Motivational Theories</vt:lpstr>
      <vt:lpstr>Communication &amp; Stakeholders Aspects</vt:lpstr>
      <vt:lpstr>My Tools &amp; Techniques</vt:lpstr>
      <vt:lpstr>Procurement Aspect</vt:lpstr>
      <vt:lpstr>My Tools &amp; Techniques</vt:lpstr>
      <vt:lpstr>Key Takeaways for Project Execution</vt:lpstr>
      <vt:lpstr>Project Monitoring &amp; Controlling</vt:lpstr>
      <vt:lpstr>Understand the Big Picture of Measurement of Tracking</vt:lpstr>
      <vt:lpstr>Overall Aspect</vt:lpstr>
      <vt:lpstr>Types of Reviews/reports</vt:lpstr>
      <vt:lpstr>Project Dashboard (RAG)</vt:lpstr>
      <vt:lpstr>Issue Management</vt:lpstr>
      <vt:lpstr>Scope Aspect</vt:lpstr>
      <vt:lpstr>Time, Cost, Quality, Risk, Procurement</vt:lpstr>
      <vt:lpstr>Earned Value Management</vt:lpstr>
      <vt:lpstr>How project is progressing?</vt:lpstr>
      <vt:lpstr>How project is progressing?</vt:lpstr>
      <vt:lpstr>How project is progressing?</vt:lpstr>
      <vt:lpstr>How project is progressing?</vt:lpstr>
      <vt:lpstr>CPI &amp; SPI Summary</vt:lpstr>
      <vt:lpstr>Earned Value Rules</vt:lpstr>
      <vt:lpstr>Communication, Stakeholders</vt:lpstr>
      <vt:lpstr>Let's Identify Metrics Required to Manage</vt:lpstr>
      <vt:lpstr>Project Closure</vt:lpstr>
      <vt:lpstr>Overall, Procurement</vt:lpstr>
      <vt:lpstr>Project Manager in Nutshell</vt:lpstr>
      <vt:lpstr>Agile Project Management</vt:lpstr>
      <vt:lpstr>Level of Planning</vt:lpstr>
      <vt:lpstr>Kanban Board</vt:lpstr>
      <vt:lpstr>Standup Meetings</vt:lpstr>
      <vt:lpstr>PowerPoint Presentation</vt:lpstr>
      <vt:lpstr>PowerPoint Presentation</vt:lpstr>
    </vt:vector>
  </TitlesOfParts>
  <Company>QAI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Course Intro</dc:title>
  <dc:creator>Prakash</dc:creator>
  <cp:lastModifiedBy>Hari Thapliyal</cp:lastModifiedBy>
  <cp:revision>489</cp:revision>
  <dcterms:created xsi:type="dcterms:W3CDTF">2005-05-09T10:59:40Z</dcterms:created>
  <dcterms:modified xsi:type="dcterms:W3CDTF">2016-11-24T14:56:15Z</dcterms:modified>
</cp:coreProperties>
</file>